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38" autoAdjust="0"/>
  </p:normalViewPr>
  <p:slideViewPr>
    <p:cSldViewPr snapToGrid="0">
      <p:cViewPr varScale="1">
        <p:scale>
          <a:sx n="76" d="100"/>
          <a:sy n="76" d="100"/>
        </p:scale>
        <p:origin x="1914"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iki.sei.cmu.edu/confluence/display/cplusplus/BB.+Definitions#BB.Definitions-implementation-definedbehavior"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iki.sei.cmu.edu/confluence/display/cplusplus/BB.+Definitions#BB.Definitions-denial-of-service" TargetMode="External"/><Relationship Id="rId5" Type="http://schemas.openxmlformats.org/officeDocument/2006/relationships/hyperlink" Target="https://wiki.sei.cmu.edu/confluence/display/cplusplus/BB.+Definitions#BB.Definitions-abnormaltermination" TargetMode="External"/><Relationship Id="rId4" Type="http://schemas.openxmlformats.org/officeDocument/2006/relationships/hyperlink" Target="https://wiki.sei.cmu.edu/confluence/display/cplusplus/AA.+Bibliography#AA.Bibliography-ISO-IEC9899-199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iki.sei.cmu.edu/confluence/display/cplusplus/BB.+Definitions#BB.Definitions-abnormaltermina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iki.sei.cmu.edu/confluence/display/cplusplus/BB.+Definitions#BB.Definitions-denial-of-servi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07353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2077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latin typeface="+mn-lt"/>
              </a:rPr>
              <a:t>INT31-C : </a:t>
            </a:r>
            <a:r>
              <a:rPr lang="en-US" b="1" dirty="0">
                <a:latin typeface="+mn-lt"/>
              </a:rPr>
              <a:t>Data Type | </a:t>
            </a:r>
          </a:p>
          <a:p>
            <a:pPr marL="0" lvl="0" indent="0" algn="l" rtl="0">
              <a:lnSpc>
                <a:spcPct val="100000"/>
              </a:lnSpc>
              <a:spcBef>
                <a:spcPts val="0"/>
              </a:spcBef>
              <a:spcAft>
                <a:spcPts val="0"/>
              </a:spcAft>
              <a:buSzPts val="1100"/>
              <a:buNone/>
            </a:pPr>
            <a:endParaRPr lang="en-US" dirty="0">
              <a:latin typeface="+mn-lt"/>
            </a:endParaRPr>
          </a:p>
          <a:p>
            <a:pPr marL="0" lvl="0" indent="0" algn="l" rtl="0">
              <a:lnSpc>
                <a:spcPct val="100000"/>
              </a:lnSpc>
              <a:spcBef>
                <a:spcPts val="0"/>
              </a:spcBef>
              <a:spcAft>
                <a:spcPts val="0"/>
              </a:spcAft>
              <a:buSzPts val="1100"/>
              <a:buNone/>
            </a:pPr>
            <a:r>
              <a:rPr lang="en-US" sz="1800" dirty="0">
                <a:solidFill>
                  <a:srgbClr val="000000"/>
                </a:solidFill>
                <a:effectLst/>
                <a:latin typeface="+mn-lt"/>
                <a:ea typeface="Calibri" panose="020F0502020204030204" pitchFamily="34" charset="0"/>
              </a:rPr>
              <a:t>Validate</a:t>
            </a:r>
            <a:r>
              <a:rPr lang="en-US" sz="1800" b="1" dirty="0">
                <a:solidFill>
                  <a:srgbClr val="000000"/>
                </a:solidFill>
                <a:effectLst/>
                <a:latin typeface="+mn-lt"/>
                <a:ea typeface="Calibri" panose="020F0502020204030204" pitchFamily="34" charset="0"/>
              </a:rPr>
              <a:t> </a:t>
            </a:r>
            <a:r>
              <a:rPr lang="en-US" sz="1800" dirty="0">
                <a:solidFill>
                  <a:srgbClr val="000000"/>
                </a:solidFill>
                <a:effectLst/>
                <a:latin typeface="+mn-lt"/>
                <a:ea typeface="Calibri" panose="020F0502020204030204" pitchFamily="34" charset="0"/>
              </a:rPr>
              <a:t>Input Data (While this deals with integers, we must validate input data especially if our system converts to strings)</a:t>
            </a:r>
          </a:p>
          <a:p>
            <a:pPr marL="0" lvl="0" indent="0" algn="l" rtl="0">
              <a:lnSpc>
                <a:spcPct val="100000"/>
              </a:lnSpc>
              <a:spcBef>
                <a:spcPts val="0"/>
              </a:spcBef>
              <a:spcAft>
                <a:spcPts val="0"/>
              </a:spcAft>
              <a:buSzPts val="1100"/>
              <a:buNone/>
            </a:pPr>
            <a:endParaRPr lang="en-US" sz="1800"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r>
              <a:rPr lang="en-US" sz="1800" dirty="0">
                <a:solidFill>
                  <a:srgbClr val="000000"/>
                </a:solidFill>
                <a:effectLst/>
                <a:latin typeface="+mn-lt"/>
                <a:ea typeface="Calibri" panose="020F0502020204030204" pitchFamily="34" charset="0"/>
              </a:rPr>
              <a:t>Sanitize Data Sent to Other Systems (I considered this sanitizing and chances are that this data may be sent somewhere)</a:t>
            </a:r>
          </a:p>
          <a:p>
            <a:pPr marL="0" lvl="0" indent="0" algn="l" rtl="0">
              <a:lnSpc>
                <a:spcPct val="100000"/>
              </a:lnSpc>
              <a:spcBef>
                <a:spcPts val="0"/>
              </a:spcBef>
              <a:spcAft>
                <a:spcPts val="0"/>
              </a:spcAft>
              <a:buSzPts val="1100"/>
              <a:buNone/>
            </a:pPr>
            <a:endParaRPr lang="en-US" dirty="0">
              <a:latin typeface="+mn-lt"/>
            </a:endParaRPr>
          </a:p>
          <a:p>
            <a:pPr marL="0" lvl="0" indent="0" algn="l" rtl="0">
              <a:lnSpc>
                <a:spcPct val="100000"/>
              </a:lnSpc>
              <a:spcBef>
                <a:spcPts val="0"/>
              </a:spcBef>
              <a:spcAft>
                <a:spcPts val="0"/>
              </a:spcAft>
              <a:buSzPts val="1100"/>
              <a:buNone/>
            </a:pPr>
            <a:r>
              <a:rPr lang="en-US" dirty="0">
                <a:latin typeface="+mn-lt"/>
              </a:rPr>
              <a:t>DCL30-C: </a:t>
            </a:r>
            <a:r>
              <a:rPr lang="en-US" b="1" dirty="0">
                <a:latin typeface="+mn-lt"/>
              </a:rPr>
              <a:t>Data Value |</a:t>
            </a:r>
          </a:p>
          <a:p>
            <a:pPr marL="0" lvl="0" indent="0" algn="l" rtl="0">
              <a:lnSpc>
                <a:spcPct val="100000"/>
              </a:lnSpc>
              <a:spcBef>
                <a:spcPts val="0"/>
              </a:spcBef>
              <a:spcAft>
                <a:spcPts val="0"/>
              </a:spcAft>
              <a:buSzPts val="1100"/>
              <a:buNone/>
            </a:pPr>
            <a:endParaRPr lang="en-US" dirty="0">
              <a:latin typeface="+mn-lt"/>
            </a:endParaRPr>
          </a:p>
          <a:p>
            <a:pPr marL="0" lvl="0" indent="0" algn="l" rtl="0">
              <a:lnSpc>
                <a:spcPct val="100000"/>
              </a:lnSpc>
              <a:spcBef>
                <a:spcPts val="0"/>
              </a:spcBef>
              <a:spcAft>
                <a:spcPts val="0"/>
              </a:spcAft>
              <a:buSzPts val="1100"/>
              <a:buNone/>
            </a:pPr>
            <a:r>
              <a:rPr lang="en-US" sz="1800" dirty="0">
                <a:solidFill>
                  <a:srgbClr val="000000"/>
                </a:solidFill>
                <a:effectLst/>
                <a:latin typeface="+mn-lt"/>
                <a:ea typeface="Calibri" panose="020F0502020204030204" pitchFamily="34" charset="0"/>
              </a:rPr>
              <a:t>Architect and Design for Security Policies (This is arguably a rule concerning design. It is important to understand object lifetimes are exploitable)</a:t>
            </a:r>
          </a:p>
          <a:p>
            <a:pPr marL="0" lvl="0" indent="0" algn="l" rtl="0">
              <a:lnSpc>
                <a:spcPct val="100000"/>
              </a:lnSpc>
              <a:spcBef>
                <a:spcPts val="0"/>
              </a:spcBef>
              <a:spcAft>
                <a:spcPts val="0"/>
              </a:spcAft>
              <a:buSzPts val="1100"/>
              <a:buNone/>
            </a:pPr>
            <a:endParaRPr lang="en-US" sz="1800"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r>
              <a:rPr lang="en-US" sz="1800" dirty="0">
                <a:solidFill>
                  <a:srgbClr val="000000"/>
                </a:solidFill>
                <a:effectLst/>
                <a:latin typeface="+mn-lt"/>
                <a:ea typeface="Calibri" panose="020F0502020204030204" pitchFamily="34" charset="0"/>
              </a:rPr>
              <a:t>Practice Defense in Depth(This crosses over with the previous explanation)</a:t>
            </a:r>
          </a:p>
          <a:p>
            <a:pPr marL="0" lvl="0" indent="0" algn="l" rtl="0">
              <a:lnSpc>
                <a:spcPct val="100000"/>
              </a:lnSpc>
              <a:spcBef>
                <a:spcPts val="0"/>
              </a:spcBef>
              <a:spcAft>
                <a:spcPts val="0"/>
              </a:spcAft>
              <a:buSzPts val="1100"/>
              <a:buNone/>
            </a:pPr>
            <a:endParaRPr lang="en-US" sz="1800" dirty="0">
              <a:solidFill>
                <a:srgbClr val="000000"/>
              </a:solidFill>
              <a:effectLst/>
              <a:latin typeface="+mn-lt"/>
            </a:endParaRPr>
          </a:p>
          <a:p>
            <a:pPr marL="0" lvl="0" indent="0" algn="l" rtl="0">
              <a:lnSpc>
                <a:spcPct val="100000"/>
              </a:lnSpc>
              <a:spcBef>
                <a:spcPts val="0"/>
              </a:spcBef>
              <a:spcAft>
                <a:spcPts val="0"/>
              </a:spcAft>
              <a:buSzPts val="1100"/>
              <a:buNone/>
            </a:pPr>
            <a:r>
              <a:rPr lang="en-US" sz="1800" dirty="0">
                <a:effectLst/>
                <a:latin typeface="+mn-lt"/>
                <a:ea typeface="Calibri" panose="020F0502020204030204" pitchFamily="34" charset="0"/>
              </a:rPr>
              <a:t>STR31-C</a:t>
            </a:r>
            <a:r>
              <a:rPr lang="en-US" sz="1800" dirty="0">
                <a:solidFill>
                  <a:srgbClr val="000000"/>
                </a:solidFill>
                <a:effectLst/>
                <a:latin typeface="+mn-lt"/>
                <a:ea typeface="Calibri" panose="020F0502020204030204" pitchFamily="34" charset="0"/>
              </a:rPr>
              <a:t>: </a:t>
            </a:r>
            <a:r>
              <a:rPr lang="en-US" sz="1800" b="1" dirty="0">
                <a:solidFill>
                  <a:srgbClr val="000000"/>
                </a:solidFill>
                <a:effectLst/>
                <a:latin typeface="+mn-lt"/>
                <a:ea typeface="Calibri" panose="020F0502020204030204" pitchFamily="34" charset="0"/>
              </a:rPr>
              <a:t>String correctness | </a:t>
            </a:r>
          </a:p>
          <a:p>
            <a:pPr marL="0" lvl="0" indent="0" algn="l" rtl="0">
              <a:lnSpc>
                <a:spcPct val="100000"/>
              </a:lnSpc>
              <a:spcBef>
                <a:spcPts val="0"/>
              </a:spcBef>
              <a:spcAft>
                <a:spcPts val="0"/>
              </a:spcAft>
              <a:buSzPts val="1100"/>
              <a:buNone/>
            </a:pPr>
            <a:r>
              <a:rPr lang="en-US" sz="1800" dirty="0">
                <a:solidFill>
                  <a:srgbClr val="000000"/>
                </a:solidFill>
                <a:effectLst/>
                <a:latin typeface="+mn-lt"/>
                <a:ea typeface="Calibri" panose="020F0502020204030204" pitchFamily="34" charset="0"/>
              </a:rPr>
              <a:t>Validate</a:t>
            </a:r>
            <a:r>
              <a:rPr lang="en-US" sz="1800" b="1" dirty="0">
                <a:solidFill>
                  <a:srgbClr val="000000"/>
                </a:solidFill>
                <a:effectLst/>
                <a:latin typeface="+mn-lt"/>
                <a:ea typeface="Calibri" panose="020F0502020204030204" pitchFamily="34" charset="0"/>
              </a:rPr>
              <a:t> </a:t>
            </a:r>
            <a:r>
              <a:rPr lang="en-US" sz="1800" dirty="0">
                <a:solidFill>
                  <a:srgbClr val="000000"/>
                </a:solidFill>
                <a:effectLst/>
                <a:latin typeface="+mn-lt"/>
                <a:ea typeface="Calibri" panose="020F0502020204030204" pitchFamily="34" charset="0"/>
              </a:rPr>
              <a:t>Input Data (All strings must be validated)</a:t>
            </a:r>
          </a:p>
          <a:p>
            <a:pPr marL="0" lvl="0" indent="0" algn="l" rtl="0">
              <a:lnSpc>
                <a:spcPct val="100000"/>
              </a:lnSpc>
              <a:spcBef>
                <a:spcPts val="0"/>
              </a:spcBef>
              <a:spcAft>
                <a:spcPts val="0"/>
              </a:spcAft>
              <a:buSzPts val="1100"/>
              <a:buNone/>
            </a:pPr>
            <a:endParaRPr lang="en-US" sz="1800"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r>
              <a:rPr lang="en-US" sz="1800" dirty="0">
                <a:solidFill>
                  <a:srgbClr val="000000"/>
                </a:solidFill>
                <a:effectLst/>
                <a:latin typeface="+mn-lt"/>
                <a:ea typeface="Calibri" panose="020F0502020204030204" pitchFamily="34" charset="0"/>
              </a:rPr>
              <a:t>Architect and Design for Security Policies (Understand that string use is exploitable)</a:t>
            </a:r>
          </a:p>
          <a:p>
            <a:pPr marL="0" lvl="0" indent="0" algn="l" rtl="0">
              <a:lnSpc>
                <a:spcPct val="100000"/>
              </a:lnSpc>
              <a:spcBef>
                <a:spcPts val="0"/>
              </a:spcBef>
              <a:spcAft>
                <a:spcPts val="0"/>
              </a:spcAft>
              <a:buSzPts val="1100"/>
              <a:buNone/>
            </a:pPr>
            <a:endParaRPr lang="en-US" sz="1800"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r>
              <a:rPr lang="en-US" sz="1800" dirty="0">
                <a:solidFill>
                  <a:srgbClr val="000000"/>
                </a:solidFill>
                <a:effectLst/>
                <a:latin typeface="+mn-lt"/>
                <a:ea typeface="Calibri" panose="020F0502020204030204" pitchFamily="34" charset="0"/>
              </a:rPr>
              <a:t>Practice Defense in Depth (Address buffer overflows)</a:t>
            </a:r>
          </a:p>
          <a:p>
            <a:pPr marL="0" lvl="0" indent="0" algn="l" rtl="0">
              <a:lnSpc>
                <a:spcPct val="100000"/>
              </a:lnSpc>
              <a:spcBef>
                <a:spcPts val="0"/>
              </a:spcBef>
              <a:spcAft>
                <a:spcPts val="0"/>
              </a:spcAft>
              <a:buSzPts val="1100"/>
              <a:buNone/>
            </a:pPr>
            <a:endParaRPr lang="en-US" sz="18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IDS00-J</a:t>
            </a:r>
            <a:r>
              <a:rPr lang="en-US" sz="1800" dirty="0">
                <a:solidFill>
                  <a:srgbClr val="000000"/>
                </a:solidFill>
                <a:effectLst/>
                <a:latin typeface="+mn-lt"/>
                <a:ea typeface="Calibri" panose="020F0502020204030204" pitchFamily="34" charset="0"/>
              </a:rPr>
              <a:t>: </a:t>
            </a:r>
            <a:r>
              <a:rPr lang="en-US" sz="1800" b="1" dirty="0">
                <a:solidFill>
                  <a:srgbClr val="000000"/>
                </a:solidFill>
                <a:effectLst/>
                <a:latin typeface="+mn-lt"/>
                <a:ea typeface="Calibri" panose="020F0502020204030204" pitchFamily="34" charset="0"/>
              </a:rPr>
              <a:t>SQL Injection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Validate Input Data (String use is how people utilize SQL Injection)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Architect and Design for Security Policies (SQL Injection is a common exploitable vulnerability that should be designed for)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Sanitize Data Sent to Other Systems (Sending string data can be problematic regarding SQL Injection)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Practice Defense in Depth (This provides an extra layer of defense)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MEM50-CPP</a:t>
            </a:r>
            <a:r>
              <a:rPr lang="en-US" sz="1800" dirty="0">
                <a:solidFill>
                  <a:srgbClr val="000000"/>
                </a:solidFill>
                <a:effectLst/>
                <a:latin typeface="+mn-lt"/>
                <a:ea typeface="Calibri" panose="020F0502020204030204" pitchFamily="34" charset="0"/>
              </a:rPr>
              <a:t>: </a:t>
            </a:r>
            <a:r>
              <a:rPr lang="en-US" sz="1800" b="1" dirty="0">
                <a:solidFill>
                  <a:srgbClr val="000000"/>
                </a:solidFill>
                <a:effectLst/>
                <a:latin typeface="+mn-lt"/>
                <a:ea typeface="Calibri" panose="020F0502020204030204" pitchFamily="34" charset="0"/>
              </a:rPr>
              <a:t>Memory Protection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Architect and Design for Security Policies (This is protection for data in use)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Keep It Simple (Compliance with this rule is a matter of paying attention to your variables/pointers)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Practice Defense in Depth (Memory must be protected)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ERR50-CPP</a:t>
            </a:r>
            <a:r>
              <a:rPr lang="en-US" sz="1800" dirty="0">
                <a:solidFill>
                  <a:srgbClr val="000000"/>
                </a:solidFill>
                <a:effectLst/>
                <a:latin typeface="+mn-lt"/>
                <a:ea typeface="Calibri" panose="020F0502020204030204" pitchFamily="34" charset="0"/>
              </a:rPr>
              <a:t>: </a:t>
            </a:r>
            <a:r>
              <a:rPr lang="en-US" sz="1800" b="1" dirty="0">
                <a:solidFill>
                  <a:srgbClr val="000000"/>
                </a:solidFill>
                <a:effectLst/>
                <a:latin typeface="+mn-lt"/>
                <a:ea typeface="Calibri" panose="020F0502020204030204" pitchFamily="34" charset="0"/>
              </a:rPr>
              <a:t>Assertions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Use Effective Quality Assurance Techniques (All efforts should be made to avoid a programs unintended termination)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ERR51-CPP: </a:t>
            </a:r>
            <a:r>
              <a:rPr lang="en-US" sz="1800" b="1" dirty="0">
                <a:effectLst/>
                <a:latin typeface="+mn-lt"/>
                <a:ea typeface="Calibri" panose="020F0502020204030204" pitchFamily="34" charset="0"/>
              </a:rPr>
              <a:t>Exceptions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Heed Compiler Warnings(Exceptions will throw warnings! Exceptions that aren’t caught can do terrible things to external resources if each is not caught.)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CTR53-CPP</a:t>
            </a:r>
            <a:r>
              <a:rPr lang="en-US" sz="1800" dirty="0">
                <a:solidFill>
                  <a:srgbClr val="000000"/>
                </a:solidFill>
                <a:effectLst/>
                <a:latin typeface="+mn-lt"/>
                <a:ea typeface="Calibri" panose="020F0502020204030204" pitchFamily="34" charset="0"/>
              </a:rPr>
              <a:t>: </a:t>
            </a:r>
            <a:r>
              <a:rPr lang="en-US" sz="1800" b="1" dirty="0">
                <a:solidFill>
                  <a:srgbClr val="000000"/>
                </a:solidFill>
                <a:effectLst/>
                <a:latin typeface="+mn-lt"/>
                <a:ea typeface="Calibri" panose="020F0502020204030204" pitchFamily="34" charset="0"/>
              </a:rPr>
              <a:t>Use valid iterator ranges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Heed Compiler Warnings(The compiler or testing tools will warn about this, this must be handled or risk unintended behavior with a high remediation cost.)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Keep It Simple(Pass iterators in the proper order)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STR52-CPP</a:t>
            </a:r>
            <a:r>
              <a:rPr lang="en-US" sz="1800" dirty="0">
                <a:solidFill>
                  <a:srgbClr val="000000"/>
                </a:solidFill>
                <a:effectLst/>
                <a:latin typeface="+mn-lt"/>
                <a:ea typeface="Calibri" panose="020F0502020204030204" pitchFamily="34" charset="0"/>
              </a:rPr>
              <a:t>: </a:t>
            </a:r>
            <a:r>
              <a:rPr lang="en-US" sz="1800" b="1" dirty="0">
                <a:effectLst/>
                <a:latin typeface="+mn-lt"/>
                <a:ea typeface="Calibri" panose="020F0502020204030204" pitchFamily="34" charset="0"/>
              </a:rPr>
              <a:t>Use valid references, pointers, and iterators to reference elements of a </a:t>
            </a:r>
            <a:r>
              <a:rPr lang="en-US" sz="1800" b="1" dirty="0" err="1">
                <a:effectLst/>
                <a:latin typeface="+mn-lt"/>
                <a:ea typeface="Calibri" panose="020F0502020204030204" pitchFamily="34" charset="0"/>
              </a:rPr>
              <a:t>basic_string</a:t>
            </a:r>
            <a:r>
              <a:rPr lang="en-US" sz="1800" b="1" dirty="0">
                <a:solidFill>
                  <a:srgbClr val="000000"/>
                </a:solidFill>
                <a:effectLst/>
                <a:latin typeface="+mn-lt"/>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mn-lt"/>
                <a:ea typeface="Calibri" panose="020F0502020204030204" pitchFamily="34" charset="0"/>
              </a:rPr>
              <a:t>Validate</a:t>
            </a:r>
            <a:r>
              <a:rPr lang="en-US" sz="1800" b="1" dirty="0">
                <a:solidFill>
                  <a:srgbClr val="000000"/>
                </a:solidFill>
                <a:effectLst/>
                <a:latin typeface="+mn-lt"/>
                <a:ea typeface="Calibri" panose="020F0502020204030204" pitchFamily="34" charset="0"/>
              </a:rPr>
              <a:t> </a:t>
            </a:r>
            <a:r>
              <a:rPr lang="en-US" sz="1800" dirty="0">
                <a:solidFill>
                  <a:srgbClr val="000000"/>
                </a:solidFill>
                <a:effectLst/>
                <a:latin typeface="+mn-lt"/>
                <a:ea typeface="Calibri" panose="020F0502020204030204" pitchFamily="34" charset="0"/>
              </a:rPr>
              <a:t>Input Data</a:t>
            </a:r>
            <a:r>
              <a:rPr lang="en-US" sz="1800" dirty="0">
                <a:effectLst/>
                <a:latin typeface="+mn-lt"/>
                <a:ea typeface="Calibri" panose="020F0502020204030204" pitchFamily="34" charset="0"/>
              </a:rPr>
              <a:t> (Do not use an invalidated reference, pointer, or iterator because doing so results in undefined behavior)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MEM52-CPP</a:t>
            </a:r>
            <a:r>
              <a:rPr lang="en-US" sz="1800" b="1" dirty="0">
                <a:solidFill>
                  <a:srgbClr val="000000"/>
                </a:solidFill>
                <a:effectLst/>
                <a:latin typeface="+mn-lt"/>
                <a:ea typeface="Calibri" panose="020F0502020204030204" pitchFamily="34" charset="0"/>
              </a:rPr>
              <a:t>: </a:t>
            </a:r>
            <a:r>
              <a:rPr lang="en-US" sz="1800" b="1" dirty="0">
                <a:effectLst/>
                <a:latin typeface="+mn-lt"/>
                <a:ea typeface="Calibri" panose="020F0502020204030204" pitchFamily="34" charset="0"/>
              </a:rPr>
              <a:t>Detect and handle memory allocation errors</a:t>
            </a:r>
            <a:r>
              <a:rPr lang="en-US" sz="1800" b="1" dirty="0">
                <a:solidFill>
                  <a:srgbClr val="000000"/>
                </a:solidFill>
                <a:effectLst/>
                <a:latin typeface="+mn-lt"/>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Practice Defense in Depth (Abnormal termination must be avoided at all cost and all exceptions must be caught.  Referencing a null pointer by accident can have disastrous results.)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Just because a principle is not tied to a standard does not make it less important.  Default deny and Least Privilege should be evaluated on a case-by-case basis.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mn-lt"/>
              <a:ea typeface="Calibri" panose="020F0502020204030204" pitchFamily="34" charset="0"/>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MEM50-CPP</a:t>
            </a:r>
            <a:r>
              <a:rPr lang="en-US" sz="1100" dirty="0">
                <a:solidFill>
                  <a:srgbClr val="000000"/>
                </a:solidFill>
                <a:effectLst/>
                <a:latin typeface="+mn-lt"/>
                <a:ea typeface="Calibri" panose="020F0502020204030204" pitchFamily="34" charset="0"/>
              </a:rPr>
              <a:t>: </a:t>
            </a:r>
            <a:r>
              <a:rPr lang="en-US" sz="1100" b="1" dirty="0">
                <a:solidFill>
                  <a:srgbClr val="000000"/>
                </a:solidFill>
                <a:effectLst/>
                <a:latin typeface="+mn-lt"/>
                <a:ea typeface="Calibri" panose="020F0502020204030204" pitchFamily="34" charset="0"/>
              </a:rPr>
              <a:t>Memory Protection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Architect and Design for Security Policies (This is protection for data in use)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Keep It Simple (Compliance with this rule is a matter of paying attention to your variables/pointers)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Practice Defense in Depth (Memory must be protected)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MEM52-CPP</a:t>
            </a:r>
            <a:r>
              <a:rPr lang="en-US" sz="1100" b="1" dirty="0">
                <a:solidFill>
                  <a:srgbClr val="000000"/>
                </a:solidFill>
                <a:effectLst/>
                <a:latin typeface="+mn-lt"/>
                <a:ea typeface="Calibri" panose="020F0502020204030204" pitchFamily="34" charset="0"/>
              </a:rPr>
              <a:t>: </a:t>
            </a:r>
            <a:r>
              <a:rPr lang="en-US" sz="1100" b="1" dirty="0">
                <a:effectLst/>
                <a:latin typeface="+mn-lt"/>
                <a:ea typeface="Calibri" panose="020F0502020204030204" pitchFamily="34" charset="0"/>
              </a:rPr>
              <a:t>Detect and handle memory allocation errors</a:t>
            </a:r>
            <a:r>
              <a:rPr lang="en-US" sz="1100" b="1" dirty="0">
                <a:solidFill>
                  <a:srgbClr val="000000"/>
                </a:solidFill>
                <a:effectLst/>
                <a:latin typeface="+mn-lt"/>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Practice Defense in Depth (Abnormal termination must be avoided at all cost and all exceptions must be caught.  Referencing a null pointer by accident can have disastrous results.)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lvl="0" indent="0" algn="l" rtl="0">
              <a:lnSpc>
                <a:spcPct val="100000"/>
              </a:lnSpc>
              <a:spcBef>
                <a:spcPts val="0"/>
              </a:spcBef>
              <a:spcAft>
                <a:spcPts val="0"/>
              </a:spcAft>
              <a:buSzPts val="1100"/>
              <a:buNone/>
            </a:pPr>
            <a:r>
              <a:rPr lang="en-US" sz="1100" dirty="0">
                <a:effectLst/>
                <a:latin typeface="+mn-lt"/>
                <a:ea typeface="Calibri" panose="020F0502020204030204" pitchFamily="34" charset="0"/>
              </a:rPr>
              <a:t>STR31-C</a:t>
            </a:r>
            <a:r>
              <a:rPr lang="en-US" sz="1100" dirty="0">
                <a:solidFill>
                  <a:srgbClr val="000000"/>
                </a:solidFill>
                <a:effectLst/>
                <a:latin typeface="+mn-lt"/>
                <a:ea typeface="Calibri" panose="020F0502020204030204" pitchFamily="34" charset="0"/>
              </a:rPr>
              <a:t>: </a:t>
            </a:r>
            <a:r>
              <a:rPr lang="en-US" sz="1100" b="1" dirty="0">
                <a:solidFill>
                  <a:srgbClr val="000000"/>
                </a:solidFill>
                <a:effectLst/>
                <a:latin typeface="+mn-lt"/>
                <a:ea typeface="Calibri" panose="020F0502020204030204" pitchFamily="34" charset="0"/>
              </a:rPr>
              <a:t>String correctness | </a:t>
            </a:r>
          </a:p>
          <a:p>
            <a:pPr marL="0" lvl="0" indent="0" algn="l" rtl="0">
              <a:lnSpc>
                <a:spcPct val="100000"/>
              </a:lnSpc>
              <a:spcBef>
                <a:spcPts val="0"/>
              </a:spcBef>
              <a:spcAft>
                <a:spcPts val="0"/>
              </a:spcAft>
              <a:buSzPts val="1100"/>
              <a:buNone/>
            </a:pPr>
            <a:endParaRPr lang="en-US" sz="1100" b="1" dirty="0">
              <a:solidFill>
                <a:srgbClr val="000000"/>
              </a:solidFill>
              <a:effectLst/>
              <a:latin typeface="+mn-lt"/>
              <a:ea typeface="Calibri" panose="020F0502020204030204" pitchFamily="34" charset="0"/>
            </a:endParaRPr>
          </a:p>
          <a:p>
            <a:pPr marL="0" marR="0" indent="0">
              <a:spcBef>
                <a:spcPts val="0"/>
              </a:spcBef>
              <a:spcAft>
                <a:spcPts val="0"/>
              </a:spcAft>
              <a:buNone/>
            </a:pPr>
            <a:r>
              <a:rPr lang="en-US" sz="1100" dirty="0">
                <a:effectLst/>
                <a:latin typeface="+mn-lt"/>
                <a:ea typeface="Calibri" panose="020F0502020204030204" pitchFamily="34" charset="0"/>
              </a:rPr>
              <a:t>Guarantee that storage for strings has sufficient space for character data and the null terminator. Copying data to a buffer that is not large enough to hold that data results in a buffer overflow.</a:t>
            </a:r>
            <a:endParaRPr lang="en-US" sz="1100" dirty="0">
              <a:latin typeface="+mn-lt"/>
              <a:cs typeface="Calibri" panose="020F0502020204030204" pitchFamily="34" charset="0"/>
            </a:endParaRPr>
          </a:p>
          <a:p>
            <a:pPr marL="0" lvl="0" indent="0" algn="l" rtl="0">
              <a:lnSpc>
                <a:spcPct val="100000"/>
              </a:lnSpc>
              <a:spcBef>
                <a:spcPts val="0"/>
              </a:spcBef>
              <a:spcAft>
                <a:spcPts val="0"/>
              </a:spcAft>
              <a:buSzPts val="1100"/>
              <a:buNone/>
            </a:pPr>
            <a:endParaRPr lang="en-US" sz="1100" b="1"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r>
              <a:rPr lang="en-US" sz="1100" dirty="0">
                <a:solidFill>
                  <a:srgbClr val="000000"/>
                </a:solidFill>
                <a:effectLst/>
                <a:latin typeface="+mn-lt"/>
                <a:ea typeface="Calibri" panose="020F0502020204030204" pitchFamily="34" charset="0"/>
              </a:rPr>
              <a:t>Validate</a:t>
            </a:r>
            <a:r>
              <a:rPr lang="en-US" sz="1100" b="1" dirty="0">
                <a:solidFill>
                  <a:srgbClr val="000000"/>
                </a:solidFill>
                <a:effectLst/>
                <a:latin typeface="+mn-lt"/>
                <a:ea typeface="Calibri" panose="020F0502020204030204" pitchFamily="34" charset="0"/>
              </a:rPr>
              <a:t> </a:t>
            </a:r>
            <a:r>
              <a:rPr lang="en-US" sz="1100" dirty="0">
                <a:solidFill>
                  <a:srgbClr val="000000"/>
                </a:solidFill>
                <a:effectLst/>
                <a:latin typeface="+mn-lt"/>
                <a:ea typeface="Calibri" panose="020F0502020204030204" pitchFamily="34" charset="0"/>
              </a:rPr>
              <a:t>Input Data (All strings must be validated)</a:t>
            </a:r>
          </a:p>
          <a:p>
            <a:pPr marL="0" lvl="0" indent="0" algn="l" rtl="0">
              <a:lnSpc>
                <a:spcPct val="100000"/>
              </a:lnSpc>
              <a:spcBef>
                <a:spcPts val="0"/>
              </a:spcBef>
              <a:spcAft>
                <a:spcPts val="0"/>
              </a:spcAft>
              <a:buSzPts val="1100"/>
              <a:buNone/>
            </a:pPr>
            <a:endParaRPr lang="en-US" sz="1100"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r>
              <a:rPr lang="en-US" sz="1100" dirty="0">
                <a:solidFill>
                  <a:srgbClr val="000000"/>
                </a:solidFill>
                <a:effectLst/>
                <a:latin typeface="+mn-lt"/>
                <a:ea typeface="Calibri" panose="020F0502020204030204" pitchFamily="34" charset="0"/>
              </a:rPr>
              <a:t>Architect and Design for Security Policies (Understand that string use is exploitable)</a:t>
            </a:r>
          </a:p>
          <a:p>
            <a:pPr marL="0" lvl="0" indent="0" algn="l" rtl="0">
              <a:lnSpc>
                <a:spcPct val="100000"/>
              </a:lnSpc>
              <a:spcBef>
                <a:spcPts val="0"/>
              </a:spcBef>
              <a:spcAft>
                <a:spcPts val="0"/>
              </a:spcAft>
              <a:buSzPts val="1100"/>
              <a:buNone/>
            </a:pPr>
            <a:endParaRPr lang="en-US" sz="1100"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r>
              <a:rPr lang="en-US" sz="1100" dirty="0">
                <a:solidFill>
                  <a:srgbClr val="000000"/>
                </a:solidFill>
                <a:effectLst/>
                <a:latin typeface="+mn-lt"/>
                <a:ea typeface="Calibri" panose="020F0502020204030204" pitchFamily="34" charset="0"/>
              </a:rPr>
              <a:t>Practice Defense in Depth (Address buffer overflows)</a:t>
            </a:r>
          </a:p>
          <a:p>
            <a:pPr marL="0" lvl="0" indent="0" algn="l" rtl="0">
              <a:lnSpc>
                <a:spcPct val="100000"/>
              </a:lnSpc>
              <a:spcBef>
                <a:spcPts val="0"/>
              </a:spcBef>
              <a:spcAft>
                <a:spcPts val="0"/>
              </a:spcAft>
              <a:buSzPts val="1100"/>
              <a:buNone/>
            </a:pPr>
            <a:endParaRPr lang="en-US" sz="1100"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endParaRPr lang="en-US" sz="11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IDS00-J</a:t>
            </a:r>
            <a:r>
              <a:rPr lang="en-US" sz="1100" dirty="0">
                <a:solidFill>
                  <a:srgbClr val="000000"/>
                </a:solidFill>
                <a:effectLst/>
                <a:latin typeface="+mn-lt"/>
                <a:ea typeface="Calibri" panose="020F0502020204030204" pitchFamily="34" charset="0"/>
              </a:rPr>
              <a:t>: </a:t>
            </a:r>
            <a:r>
              <a:rPr lang="en-US" sz="1100" b="1" dirty="0">
                <a:solidFill>
                  <a:srgbClr val="000000"/>
                </a:solidFill>
                <a:effectLst/>
                <a:latin typeface="+mn-lt"/>
                <a:ea typeface="Calibri" panose="020F0502020204030204" pitchFamily="34" charset="0"/>
              </a:rPr>
              <a:t>SQL Injection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Prevent SQL injection</a:t>
            </a: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Validate Input Data (String use is how people utilize SQL Injection)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Architect and Design for Security Policies (SQL Injection is a common exploitable vulnerability that should be designed for)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Sanitize Data Sent to Other Systems (Sending string data can be problematic regarding SQL Injection)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Practice Defense in Depth (This provides an extra layer of defense)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lvl="0" indent="0" algn="l" rtl="0">
              <a:lnSpc>
                <a:spcPct val="100000"/>
              </a:lnSpc>
              <a:spcBef>
                <a:spcPts val="0"/>
              </a:spcBef>
              <a:spcAft>
                <a:spcPts val="0"/>
              </a:spcAft>
              <a:buSzPts val="1100"/>
              <a:buNone/>
            </a:pPr>
            <a:endParaRPr lang="en-US" sz="11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STR52-CPP</a:t>
            </a:r>
            <a:r>
              <a:rPr lang="en-US" sz="1100" dirty="0">
                <a:solidFill>
                  <a:srgbClr val="000000"/>
                </a:solidFill>
                <a:effectLst/>
                <a:latin typeface="+mn-lt"/>
                <a:ea typeface="Calibri" panose="020F0502020204030204" pitchFamily="34" charset="0"/>
              </a:rPr>
              <a:t>: </a:t>
            </a:r>
            <a:r>
              <a:rPr lang="en-US" sz="1100" b="1" dirty="0">
                <a:effectLst/>
                <a:latin typeface="+mn-lt"/>
                <a:ea typeface="Calibri" panose="020F0502020204030204" pitchFamily="34" charset="0"/>
              </a:rPr>
              <a:t>Use valid references, pointers, and iterators to reference elements of a </a:t>
            </a:r>
            <a:r>
              <a:rPr lang="en-US" sz="1100" b="1" dirty="0" err="1">
                <a:effectLst/>
                <a:latin typeface="+mn-lt"/>
                <a:ea typeface="Calibri" panose="020F0502020204030204" pitchFamily="34" charset="0"/>
              </a:rPr>
              <a:t>basic_string</a:t>
            </a:r>
            <a:r>
              <a:rPr lang="en-US" sz="1100" b="1" dirty="0">
                <a:solidFill>
                  <a:srgbClr val="000000"/>
                </a:solidFill>
                <a:effectLst/>
                <a:latin typeface="+mn-lt"/>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000000"/>
                </a:solidFill>
                <a:effectLst/>
                <a:latin typeface="+mn-lt"/>
                <a:ea typeface="Calibri" panose="020F0502020204030204" pitchFamily="34" charset="0"/>
              </a:rPr>
              <a:t>Validate</a:t>
            </a:r>
            <a:r>
              <a:rPr lang="en-US" sz="1100" b="1" dirty="0">
                <a:solidFill>
                  <a:srgbClr val="000000"/>
                </a:solidFill>
                <a:effectLst/>
                <a:latin typeface="+mn-lt"/>
                <a:ea typeface="Calibri" panose="020F0502020204030204" pitchFamily="34" charset="0"/>
              </a:rPr>
              <a:t> </a:t>
            </a:r>
            <a:r>
              <a:rPr lang="en-US" sz="1100" dirty="0">
                <a:solidFill>
                  <a:srgbClr val="000000"/>
                </a:solidFill>
                <a:effectLst/>
                <a:latin typeface="+mn-lt"/>
                <a:ea typeface="Calibri" panose="020F0502020204030204" pitchFamily="34" charset="0"/>
              </a:rPr>
              <a:t>Input Data</a:t>
            </a:r>
            <a:r>
              <a:rPr lang="en-US" sz="1100" dirty="0">
                <a:effectLst/>
                <a:latin typeface="+mn-lt"/>
                <a:ea typeface="Calibri" panose="020F0502020204030204" pitchFamily="34" charset="0"/>
              </a:rPr>
              <a:t> (Do not use an invalidated reference, pointer, or iterator because doing so results in undefined behavior)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lvl="0" indent="0" algn="l" rtl="0">
              <a:lnSpc>
                <a:spcPct val="100000"/>
              </a:lnSpc>
              <a:spcBef>
                <a:spcPts val="0"/>
              </a:spcBef>
              <a:spcAft>
                <a:spcPts val="0"/>
              </a:spcAft>
              <a:buSzPts val="1100"/>
              <a:buNone/>
            </a:pPr>
            <a:endParaRPr lang="en-US" dirty="0">
              <a:latin typeface="+mn-lt"/>
            </a:endParaRPr>
          </a:p>
          <a:p>
            <a:pPr marL="0" lvl="0" indent="0" algn="l" rtl="0">
              <a:lnSpc>
                <a:spcPct val="100000"/>
              </a:lnSpc>
              <a:spcBef>
                <a:spcPts val="0"/>
              </a:spcBef>
              <a:spcAft>
                <a:spcPts val="0"/>
              </a:spcAft>
              <a:buSzPts val="1100"/>
              <a:buNone/>
            </a:pPr>
            <a:r>
              <a:rPr lang="en-US" dirty="0">
                <a:latin typeface="+mn-lt"/>
              </a:rPr>
              <a:t>INT31-C : </a:t>
            </a:r>
            <a:r>
              <a:rPr lang="en-US" b="1" dirty="0">
                <a:latin typeface="+mn-lt"/>
              </a:rPr>
              <a:t>Data Type | </a:t>
            </a:r>
          </a:p>
          <a:p>
            <a:pPr marL="0" lvl="0" indent="0" algn="l" rtl="0">
              <a:lnSpc>
                <a:spcPct val="100000"/>
              </a:lnSpc>
              <a:spcBef>
                <a:spcPts val="0"/>
              </a:spcBef>
              <a:spcAft>
                <a:spcPts val="0"/>
              </a:spcAft>
              <a:buSzPts val="1100"/>
              <a:buNone/>
            </a:pPr>
            <a:r>
              <a:rPr lang="en-US" sz="1800" dirty="0">
                <a:effectLst/>
                <a:latin typeface="+mn-lt"/>
                <a:ea typeface="Calibri" panose="020F0502020204030204" pitchFamily="34" charset="0"/>
              </a:rPr>
              <a:t>Integer conversions, both implicit and explicit (using a cast), must be guaranteed not to result in lost or misinterpreted data. This rule is particularly true for integer values that originate from untrusted sources </a:t>
            </a:r>
            <a:endParaRPr lang="en-US" dirty="0">
              <a:latin typeface="+mn-lt"/>
            </a:endParaRPr>
          </a:p>
          <a:p>
            <a:pPr marL="0" lvl="0" indent="0" algn="l" rtl="0">
              <a:lnSpc>
                <a:spcPct val="100000"/>
              </a:lnSpc>
              <a:spcBef>
                <a:spcPts val="0"/>
              </a:spcBef>
              <a:spcAft>
                <a:spcPts val="0"/>
              </a:spcAft>
              <a:buSzPts val="1100"/>
              <a:buNone/>
            </a:pPr>
            <a:endParaRPr lang="en-US" dirty="0">
              <a:latin typeface="+mn-lt"/>
            </a:endParaRPr>
          </a:p>
          <a:p>
            <a:pPr marL="0" lvl="0" indent="0" algn="l" rtl="0">
              <a:lnSpc>
                <a:spcPct val="100000"/>
              </a:lnSpc>
              <a:spcBef>
                <a:spcPts val="0"/>
              </a:spcBef>
              <a:spcAft>
                <a:spcPts val="0"/>
              </a:spcAft>
              <a:buSzPts val="1100"/>
              <a:buNone/>
            </a:pPr>
            <a:r>
              <a:rPr lang="en-US" sz="1100" dirty="0">
                <a:solidFill>
                  <a:srgbClr val="000000"/>
                </a:solidFill>
                <a:effectLst/>
                <a:latin typeface="+mn-lt"/>
                <a:ea typeface="Calibri" panose="020F0502020204030204" pitchFamily="34" charset="0"/>
              </a:rPr>
              <a:t>Validate</a:t>
            </a:r>
            <a:r>
              <a:rPr lang="en-US" sz="1100" b="1" dirty="0">
                <a:solidFill>
                  <a:srgbClr val="000000"/>
                </a:solidFill>
                <a:effectLst/>
                <a:latin typeface="+mn-lt"/>
                <a:ea typeface="Calibri" panose="020F0502020204030204" pitchFamily="34" charset="0"/>
              </a:rPr>
              <a:t> </a:t>
            </a:r>
            <a:r>
              <a:rPr lang="en-US" sz="1100" dirty="0">
                <a:solidFill>
                  <a:srgbClr val="000000"/>
                </a:solidFill>
                <a:effectLst/>
                <a:latin typeface="+mn-lt"/>
                <a:ea typeface="Calibri" panose="020F0502020204030204" pitchFamily="34" charset="0"/>
              </a:rPr>
              <a:t>Input Data (While this deals with integers, we must validate input data especially if our system converts to strings)</a:t>
            </a:r>
          </a:p>
          <a:p>
            <a:pPr marL="0" lvl="0" indent="0" algn="l" rtl="0">
              <a:lnSpc>
                <a:spcPct val="100000"/>
              </a:lnSpc>
              <a:spcBef>
                <a:spcPts val="0"/>
              </a:spcBef>
              <a:spcAft>
                <a:spcPts val="0"/>
              </a:spcAft>
              <a:buSzPts val="1100"/>
              <a:buNone/>
            </a:pPr>
            <a:endParaRPr lang="en-US" sz="1100"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r>
              <a:rPr lang="en-US" sz="1100" dirty="0">
                <a:solidFill>
                  <a:srgbClr val="000000"/>
                </a:solidFill>
                <a:effectLst/>
                <a:latin typeface="+mn-lt"/>
                <a:ea typeface="Calibri" panose="020F0502020204030204" pitchFamily="34" charset="0"/>
              </a:rPr>
              <a:t>Sanitize Data Sent to Other Systems (I considered this sanitizing and chances are that this data may be sent somewhere)</a:t>
            </a:r>
          </a:p>
          <a:p>
            <a:pPr marL="0" lvl="0" indent="0" algn="l" rtl="0">
              <a:lnSpc>
                <a:spcPct val="100000"/>
              </a:lnSpc>
              <a:spcBef>
                <a:spcPts val="0"/>
              </a:spcBef>
              <a:spcAft>
                <a:spcPts val="0"/>
              </a:spcAft>
              <a:buSzPts val="1100"/>
              <a:buNone/>
            </a:pPr>
            <a:endParaRPr lang="en-US" sz="1100"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endParaRPr lang="en-US" dirty="0">
              <a:latin typeface="+mn-lt"/>
            </a:endParaRPr>
          </a:p>
          <a:p>
            <a:pPr marL="0" lvl="0" indent="0" algn="l" rtl="0">
              <a:lnSpc>
                <a:spcPct val="100000"/>
              </a:lnSpc>
              <a:spcBef>
                <a:spcPts val="0"/>
              </a:spcBef>
              <a:spcAft>
                <a:spcPts val="0"/>
              </a:spcAft>
              <a:buSzPts val="1100"/>
              <a:buNone/>
            </a:pPr>
            <a:r>
              <a:rPr lang="en-US" dirty="0">
                <a:latin typeface="+mn-lt"/>
              </a:rPr>
              <a:t>DCL30-C: </a:t>
            </a:r>
            <a:r>
              <a:rPr lang="en-US" b="1" dirty="0">
                <a:latin typeface="+mn-lt"/>
              </a:rPr>
              <a:t>Data Value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Declare objects with appropriate storage durations</a:t>
            </a:r>
          </a:p>
          <a:p>
            <a:pPr marL="0" lvl="0" indent="0" algn="l" rtl="0">
              <a:lnSpc>
                <a:spcPct val="100000"/>
              </a:lnSpc>
              <a:spcBef>
                <a:spcPts val="0"/>
              </a:spcBef>
              <a:spcAft>
                <a:spcPts val="0"/>
              </a:spcAft>
              <a:buSzPts val="1100"/>
              <a:buNone/>
            </a:pPr>
            <a:endParaRPr lang="en-US" dirty="0">
              <a:latin typeface="+mn-lt"/>
            </a:endParaRPr>
          </a:p>
          <a:p>
            <a:pPr marL="0" lvl="0" indent="0" algn="l" rtl="0">
              <a:lnSpc>
                <a:spcPct val="100000"/>
              </a:lnSpc>
              <a:spcBef>
                <a:spcPts val="0"/>
              </a:spcBef>
              <a:spcAft>
                <a:spcPts val="0"/>
              </a:spcAft>
              <a:buSzPts val="1100"/>
              <a:buNone/>
            </a:pPr>
            <a:r>
              <a:rPr lang="en-US" sz="1100" dirty="0">
                <a:solidFill>
                  <a:srgbClr val="000000"/>
                </a:solidFill>
                <a:effectLst/>
                <a:latin typeface="+mn-lt"/>
                <a:ea typeface="Calibri" panose="020F0502020204030204" pitchFamily="34" charset="0"/>
              </a:rPr>
              <a:t>Architect and Design for Security Policies (This is arguably a rule concerning design. It is important to understand object lifetimes are exploitable)</a:t>
            </a:r>
          </a:p>
          <a:p>
            <a:pPr marL="0" lvl="0" indent="0" algn="l" rtl="0">
              <a:lnSpc>
                <a:spcPct val="100000"/>
              </a:lnSpc>
              <a:spcBef>
                <a:spcPts val="0"/>
              </a:spcBef>
              <a:spcAft>
                <a:spcPts val="0"/>
              </a:spcAft>
              <a:buSzPts val="1100"/>
              <a:buNone/>
            </a:pPr>
            <a:endParaRPr lang="en-US" sz="1100"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r>
              <a:rPr lang="en-US" sz="1100" dirty="0">
                <a:solidFill>
                  <a:srgbClr val="000000"/>
                </a:solidFill>
                <a:effectLst/>
                <a:latin typeface="+mn-lt"/>
                <a:ea typeface="Calibri" panose="020F0502020204030204" pitchFamily="34" charset="0"/>
              </a:rPr>
              <a:t>Practice Defense in Depth(This crosses over with the previous explanation)</a:t>
            </a:r>
          </a:p>
          <a:p>
            <a:pPr marL="0" lvl="0" indent="0" algn="l" rtl="0">
              <a:lnSpc>
                <a:spcPct val="100000"/>
              </a:lnSpc>
              <a:spcBef>
                <a:spcPts val="0"/>
              </a:spcBef>
              <a:spcAft>
                <a:spcPts val="0"/>
              </a:spcAft>
              <a:buSzPts val="1100"/>
              <a:buNone/>
            </a:pPr>
            <a:endParaRPr lang="en-US" sz="1100" dirty="0">
              <a:solidFill>
                <a:srgbClr val="000000"/>
              </a:solidFill>
              <a:effectLst/>
              <a:latin typeface="+mn-lt"/>
              <a:ea typeface="Calibri" panose="020F0502020204030204" pitchFamily="34" charset="0"/>
            </a:endParaRPr>
          </a:p>
          <a:p>
            <a:pPr marL="0" lvl="0" indent="0" algn="l" rtl="0">
              <a:lnSpc>
                <a:spcPct val="100000"/>
              </a:lnSpc>
              <a:spcBef>
                <a:spcPts val="0"/>
              </a:spcBef>
              <a:spcAft>
                <a:spcPts val="0"/>
              </a:spcAft>
              <a:buSzPts val="1100"/>
              <a:buNone/>
            </a:pPr>
            <a:endParaRPr lang="en-US" sz="11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CTR53-CPP</a:t>
            </a:r>
            <a:r>
              <a:rPr lang="en-US" sz="1100" dirty="0">
                <a:solidFill>
                  <a:srgbClr val="000000"/>
                </a:solidFill>
                <a:effectLst/>
                <a:latin typeface="+mn-lt"/>
                <a:ea typeface="Calibri" panose="020F0502020204030204" pitchFamily="34" charset="0"/>
              </a:rPr>
              <a:t>: </a:t>
            </a:r>
            <a:r>
              <a:rPr lang="en-US" sz="1100" b="1" dirty="0">
                <a:solidFill>
                  <a:srgbClr val="000000"/>
                </a:solidFill>
                <a:effectLst/>
                <a:latin typeface="+mn-lt"/>
                <a:ea typeface="Calibri" panose="020F0502020204030204" pitchFamily="34" charset="0"/>
              </a:rPr>
              <a:t>Use valid iterator ranges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When iterating over elements of a container, the iterators used must iterate over a valid range.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An iterator range is a pair of iterators that refer to the first and past-the-end elements of the range, respectively.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Heed Compiler Warnings(The compiler or testing tools will warn about this, this must be handled or risk unintended behavior with a high remediation cost.)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Keep It Simple(Pass iterators in the proper order)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ERR50-CPP</a:t>
            </a:r>
            <a:r>
              <a:rPr lang="en-US" sz="1100" dirty="0">
                <a:solidFill>
                  <a:srgbClr val="000000"/>
                </a:solidFill>
                <a:effectLst/>
                <a:latin typeface="+mn-lt"/>
                <a:ea typeface="Calibri" panose="020F0502020204030204" pitchFamily="34" charset="0"/>
              </a:rPr>
              <a:t>: </a:t>
            </a:r>
            <a:r>
              <a:rPr lang="en-US" sz="1100" b="1" dirty="0">
                <a:solidFill>
                  <a:srgbClr val="000000"/>
                </a:solidFill>
                <a:effectLst/>
                <a:latin typeface="+mn-lt"/>
                <a:ea typeface="Calibri" panose="020F0502020204030204" pitchFamily="34" charset="0"/>
              </a:rPr>
              <a:t>Assertions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Do not abruptly terminate the program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172B4D"/>
                </a:solidFill>
                <a:effectLst/>
                <a:latin typeface="+mn-lt"/>
                <a:ea typeface="Calibri" panose="020F0502020204030204" pitchFamily="34" charset="0"/>
              </a:rPr>
              <a:t>The std::abort(), std::</a:t>
            </a:r>
            <a:r>
              <a:rPr lang="en-US" sz="1800" dirty="0" err="1">
                <a:solidFill>
                  <a:srgbClr val="172B4D"/>
                </a:solidFill>
                <a:effectLst/>
                <a:latin typeface="+mn-lt"/>
                <a:ea typeface="Calibri" panose="020F0502020204030204" pitchFamily="34" charset="0"/>
              </a:rPr>
              <a:t>quick_exit</a:t>
            </a:r>
            <a:r>
              <a:rPr lang="en-US" sz="1800" dirty="0">
                <a:solidFill>
                  <a:srgbClr val="172B4D"/>
                </a:solidFill>
                <a:effectLst/>
                <a:latin typeface="+mn-lt"/>
                <a:ea typeface="Calibri" panose="020F0502020204030204" pitchFamily="34" charset="0"/>
              </a:rPr>
              <a:t>(), and std::_Exit() functions are used to terminate the program in an immediate fashion.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172B4D"/>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172B4D"/>
                </a:solidFill>
                <a:effectLst/>
                <a:latin typeface="+mn-lt"/>
                <a:ea typeface="Calibri" panose="020F0502020204030204" pitchFamily="34" charset="0"/>
              </a:rPr>
              <a:t>They do so without calling exit handlers registered with std::</a:t>
            </a:r>
            <a:r>
              <a:rPr lang="en-US" sz="1800" dirty="0" err="1">
                <a:solidFill>
                  <a:srgbClr val="172B4D"/>
                </a:solidFill>
                <a:effectLst/>
                <a:latin typeface="+mn-lt"/>
                <a:ea typeface="Calibri" panose="020F0502020204030204" pitchFamily="34" charset="0"/>
              </a:rPr>
              <a:t>atexit</a:t>
            </a:r>
            <a:r>
              <a:rPr lang="en-US" sz="1800" dirty="0">
                <a:solidFill>
                  <a:srgbClr val="172B4D"/>
                </a:solidFill>
                <a:effectLst/>
                <a:latin typeface="+mn-lt"/>
                <a:ea typeface="Calibri" panose="020F0502020204030204" pitchFamily="34" charset="0"/>
              </a:rPr>
              <a:t>() and without executing destructors for objects with automatic, thread, or static storage duration.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172B4D"/>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172B4D"/>
                </a:solidFill>
                <a:effectLst/>
                <a:latin typeface="+mn-lt"/>
                <a:ea typeface="Calibri" panose="020F0502020204030204" pitchFamily="34" charset="0"/>
              </a:rPr>
              <a:t>How a system manages open streams when a program ends is </a:t>
            </a:r>
            <a:r>
              <a:rPr lang="en-US" sz="1800" u="sng" dirty="0">
                <a:solidFill>
                  <a:srgbClr val="0052CC"/>
                </a:solidFill>
                <a:effectLst/>
                <a:latin typeface="+mn-lt"/>
                <a:ea typeface="Calibri" panose="020F0502020204030204" pitchFamily="34" charset="0"/>
                <a:hlinkClick r:id="rId3"/>
              </a:rPr>
              <a:t>implementation-defined</a:t>
            </a:r>
            <a:r>
              <a:rPr lang="en-US" sz="1800" dirty="0">
                <a:solidFill>
                  <a:srgbClr val="172B4D"/>
                </a:solidFill>
                <a:effectLst/>
                <a:latin typeface="+mn-lt"/>
                <a:ea typeface="Calibri" panose="020F0502020204030204" pitchFamily="34" charset="0"/>
              </a:rPr>
              <a:t> [</a:t>
            </a:r>
            <a:r>
              <a:rPr lang="en-US" sz="1800" u="sng" dirty="0">
                <a:solidFill>
                  <a:srgbClr val="0052CC"/>
                </a:solidFill>
                <a:effectLst/>
                <a:latin typeface="+mn-lt"/>
                <a:ea typeface="Calibri" panose="020F0502020204030204" pitchFamily="34" charset="0"/>
                <a:hlinkClick r:id="rId4"/>
              </a:rPr>
              <a:t>ISO/IEC 9899:1999</a:t>
            </a:r>
            <a:r>
              <a:rPr lang="en-US" sz="1800" dirty="0">
                <a:solidFill>
                  <a:srgbClr val="172B4D"/>
                </a:solidFill>
                <a:effectLst/>
                <a:latin typeface="+mn-lt"/>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172B4D"/>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172B4D"/>
                </a:solidFill>
                <a:effectLst/>
                <a:latin typeface="+mn-lt"/>
                <a:ea typeface="Calibri" panose="020F0502020204030204" pitchFamily="34" charset="0"/>
              </a:rPr>
              <a:t>Open streams with unwritten buffered data may or may not be flushed, open streams may or may not be closed, and temporary files may or may not be removed.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172B4D"/>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172B4D"/>
                </a:solidFill>
                <a:effectLst/>
                <a:latin typeface="+mn-lt"/>
                <a:ea typeface="Calibri" panose="020F0502020204030204" pitchFamily="34" charset="0"/>
              </a:rPr>
              <a:t>Because these functions can leave external resources, such as files and network communications, in an indeterminate state, they should be called explicitly only in direct response to a critical error in the application.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1" dirty="0">
              <a:solidFill>
                <a:srgbClr val="172B4D"/>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172B4D"/>
                </a:solidFill>
                <a:effectLst/>
                <a:latin typeface="+mn-lt"/>
                <a:ea typeface="Times New Roman" panose="02020603050405020304" pitchFamily="18" charset="0"/>
              </a:rPr>
              <a:t>Do not explicitly or implicitly call std::</a:t>
            </a:r>
            <a:r>
              <a:rPr lang="en-US" sz="1800" dirty="0" err="1">
                <a:solidFill>
                  <a:srgbClr val="172B4D"/>
                </a:solidFill>
                <a:effectLst/>
                <a:latin typeface="+mn-lt"/>
                <a:ea typeface="Times New Roman" panose="02020603050405020304" pitchFamily="18" charset="0"/>
              </a:rPr>
              <a:t>quick_exit</a:t>
            </a:r>
            <a:r>
              <a:rPr lang="en-US" sz="1800" dirty="0">
                <a:solidFill>
                  <a:srgbClr val="172B4D"/>
                </a:solidFill>
                <a:effectLst/>
                <a:latin typeface="+mn-lt"/>
                <a:ea typeface="Times New Roman" panose="02020603050405020304" pitchFamily="18" charset="0"/>
              </a:rPr>
              <a:t>(),  std::abort(), or std::_Exit(). When the default </a:t>
            </a:r>
            <a:r>
              <a:rPr lang="en-US" sz="1800" dirty="0" err="1">
                <a:solidFill>
                  <a:srgbClr val="172B4D"/>
                </a:solidFill>
                <a:effectLst/>
                <a:latin typeface="+mn-lt"/>
                <a:ea typeface="Times New Roman" panose="02020603050405020304" pitchFamily="18" charset="0"/>
              </a:rPr>
              <a:t>terminate_handler</a:t>
            </a:r>
            <a:r>
              <a:rPr lang="en-US" sz="1800" dirty="0">
                <a:solidFill>
                  <a:srgbClr val="172B4D"/>
                </a:solidFill>
                <a:effectLst/>
                <a:latin typeface="+mn-lt"/>
                <a:ea typeface="Times New Roman" panose="02020603050405020304" pitchFamily="18" charset="0"/>
              </a:rPr>
              <a:t> is installed or the current </a:t>
            </a:r>
            <a:r>
              <a:rPr lang="en-US" sz="1800" dirty="0" err="1">
                <a:solidFill>
                  <a:srgbClr val="172B4D"/>
                </a:solidFill>
                <a:effectLst/>
                <a:latin typeface="+mn-lt"/>
                <a:ea typeface="Times New Roman" panose="02020603050405020304" pitchFamily="18" charset="0"/>
              </a:rPr>
              <a:t>terminate_handler</a:t>
            </a:r>
            <a:r>
              <a:rPr lang="en-US" sz="1800" dirty="0">
                <a:solidFill>
                  <a:srgbClr val="172B4D"/>
                </a:solidFill>
                <a:effectLst/>
                <a:latin typeface="+mn-lt"/>
                <a:ea typeface="Times New Roman" panose="02020603050405020304" pitchFamily="18" charset="0"/>
              </a:rPr>
              <a:t> responds by calling std::abort() or std::_Exit(), do not explicitly or implicitly call std::terminate(). </a:t>
            </a:r>
            <a:r>
              <a:rPr lang="en-US" sz="1800" u="sng" dirty="0">
                <a:solidFill>
                  <a:srgbClr val="0052CC"/>
                </a:solidFill>
                <a:effectLst/>
                <a:latin typeface="+mn-lt"/>
                <a:ea typeface="Times New Roman" panose="02020603050405020304" pitchFamily="18" charset="0"/>
                <a:hlinkClick r:id="rId5"/>
              </a:rPr>
              <a:t>Abnormal process termination</a:t>
            </a:r>
            <a:r>
              <a:rPr lang="en-US" sz="1800" dirty="0">
                <a:solidFill>
                  <a:srgbClr val="172B4D"/>
                </a:solidFill>
                <a:effectLst/>
                <a:latin typeface="+mn-lt"/>
                <a:ea typeface="Times New Roman" panose="02020603050405020304" pitchFamily="18" charset="0"/>
              </a:rPr>
              <a:t> is the typical vector for </a:t>
            </a:r>
            <a:r>
              <a:rPr lang="en-US" sz="1800" u="sng" dirty="0">
                <a:solidFill>
                  <a:srgbClr val="0052CC"/>
                </a:solidFill>
                <a:effectLst/>
                <a:latin typeface="+mn-lt"/>
                <a:ea typeface="Times New Roman" panose="02020603050405020304" pitchFamily="18" charset="0"/>
                <a:hlinkClick r:id="rId6"/>
              </a:rPr>
              <a:t>denial-of-service attacks</a:t>
            </a:r>
            <a:r>
              <a:rPr lang="en-US" sz="1800" dirty="0">
                <a:solidFill>
                  <a:srgbClr val="172B4D"/>
                </a:solidFill>
                <a:effectLst/>
                <a:latin typeface="+mn-lt"/>
                <a:ea typeface="Times New Roman" panose="02020603050405020304" pitchFamily="18" charset="0"/>
              </a:rPr>
              <a:t>.</a:t>
            </a:r>
            <a:endParaRPr lang="en-US" sz="1800" dirty="0">
              <a:effectLst/>
              <a:latin typeface="+mn-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1" dirty="0">
              <a:solidFill>
                <a:srgbClr val="172B4D"/>
              </a:solidFill>
              <a:effectLst/>
              <a:latin typeface="+mn-lt"/>
              <a:ea typeface="Calibri" panose="020F0502020204030204" pitchFamily="34" charset="0"/>
            </a:endParaRPr>
          </a:p>
          <a:p>
            <a:pPr marL="0" marR="0" indent="0">
              <a:spcBef>
                <a:spcPts val="750"/>
              </a:spcBef>
              <a:spcAft>
                <a:spcPts val="0"/>
              </a:spcAft>
              <a:buNone/>
            </a:pPr>
            <a:r>
              <a:rPr lang="en-US" sz="1800" dirty="0">
                <a:solidFill>
                  <a:srgbClr val="172B4D"/>
                </a:solidFill>
                <a:effectLst/>
                <a:latin typeface="+mn-lt"/>
                <a:ea typeface="Times New Roman" panose="02020603050405020304" pitchFamily="18" charset="0"/>
              </a:rPr>
              <a:t>The std::exit() function is more complex. The C++ Standard, [</a:t>
            </a:r>
            <a:r>
              <a:rPr lang="en-US" sz="1800" dirty="0" err="1">
                <a:solidFill>
                  <a:srgbClr val="172B4D"/>
                </a:solidFill>
                <a:effectLst/>
                <a:latin typeface="+mn-lt"/>
                <a:ea typeface="Times New Roman" panose="02020603050405020304" pitchFamily="18" charset="0"/>
              </a:rPr>
              <a:t>basic.start.main</a:t>
            </a:r>
            <a:r>
              <a:rPr lang="en-US" sz="1800" dirty="0">
                <a:solidFill>
                  <a:srgbClr val="172B4D"/>
                </a:solidFill>
                <a:effectLst/>
                <a:latin typeface="+mn-lt"/>
                <a:ea typeface="Times New Roman" panose="02020603050405020304" pitchFamily="18" charset="0"/>
              </a:rPr>
              <a:t>], paragraph 4, states:</a:t>
            </a:r>
          </a:p>
          <a:p>
            <a:pPr marL="0" marR="0" indent="0">
              <a:spcBef>
                <a:spcPts val="750"/>
              </a:spcBef>
              <a:spcAft>
                <a:spcPts val="0"/>
              </a:spcAft>
              <a:buNone/>
            </a:pPr>
            <a:endParaRPr lang="en-US" sz="1800" dirty="0">
              <a:effectLst/>
              <a:latin typeface="+mn-lt"/>
              <a:ea typeface="Times New Roman" panose="02020603050405020304" pitchFamily="18" charset="0"/>
            </a:endParaRPr>
          </a:p>
          <a:p>
            <a:pPr marL="0" marR="0" indent="0">
              <a:spcBef>
                <a:spcPts val="0"/>
              </a:spcBef>
              <a:spcAft>
                <a:spcPts val="0"/>
              </a:spcAft>
              <a:buNone/>
            </a:pPr>
            <a:r>
              <a:rPr lang="en-US" sz="1800" dirty="0">
                <a:solidFill>
                  <a:srgbClr val="7A869A"/>
                </a:solidFill>
                <a:effectLst/>
                <a:latin typeface="+mn-lt"/>
                <a:ea typeface="Times New Roman" panose="02020603050405020304" pitchFamily="18" charset="0"/>
              </a:rPr>
              <a:t>Terminating the program without leaving the current block does not destroy any objects with automatic storage duration.</a:t>
            </a:r>
          </a:p>
          <a:p>
            <a:pPr marL="0" marR="0" indent="0">
              <a:spcBef>
                <a:spcPts val="0"/>
              </a:spcBef>
              <a:spcAft>
                <a:spcPts val="0"/>
              </a:spcAft>
              <a:buNone/>
            </a:pPr>
            <a:endParaRPr lang="en-US" sz="1800" dirty="0">
              <a:solidFill>
                <a:srgbClr val="7A869A"/>
              </a:solidFill>
              <a:effectLst/>
              <a:latin typeface="+mn-lt"/>
              <a:ea typeface="Times New Roman" panose="02020603050405020304" pitchFamily="18" charset="0"/>
            </a:endParaRPr>
          </a:p>
          <a:p>
            <a:pPr marL="0" marR="0" indent="0">
              <a:spcBef>
                <a:spcPts val="0"/>
              </a:spcBef>
              <a:spcAft>
                <a:spcPts val="0"/>
              </a:spcAft>
              <a:buNone/>
            </a:pPr>
            <a:r>
              <a:rPr lang="en-US" sz="1800" dirty="0">
                <a:solidFill>
                  <a:srgbClr val="7A869A"/>
                </a:solidFill>
                <a:effectLst/>
                <a:latin typeface="+mn-lt"/>
                <a:ea typeface="Times New Roman" panose="02020603050405020304" pitchFamily="18" charset="0"/>
              </a:rPr>
              <a:t>If std::exit is called to end a program during the destruction of an object with static or thread storage duration, the program has undefined behavior.</a:t>
            </a: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172B4D"/>
                </a:solidFill>
                <a:effectLst/>
                <a:latin typeface="+mn-lt"/>
                <a:ea typeface="Times New Roman" panose="02020603050405020304" pitchFamily="18" charset="0"/>
              </a:rPr>
              <a:t>You may call std::exit() only in a program that has not yet initialized any objects with automatic storage duration.</a:t>
            </a: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Use Effective Quality Assurance Techniques (All efforts should be made to avoid a programs unintended termination)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ERR51-CPP: </a:t>
            </a:r>
            <a:r>
              <a:rPr lang="en-US" sz="1100" b="1" dirty="0">
                <a:effectLst/>
                <a:latin typeface="+mn-lt"/>
                <a:ea typeface="Calibri" panose="020F0502020204030204" pitchFamily="34" charset="0"/>
              </a:rPr>
              <a:t>Exceptions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Handle all exceptions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1"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When an exception is thrown, control is transferred to the nearest handler with a type that matches the type of the exception thrown. If no matching handler is directly found within the handlers for a try block in which the exception is thrown, the search for a matching handler continues to dynamically search for handlers in the surrounding try blocks of the same thread.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1"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mn-lt"/>
                <a:ea typeface="Calibri" panose="020F0502020204030204" pitchFamily="34" charset="0"/>
              </a:rPr>
              <a:t>A program that encounters an unrecoverable exception may explicitly catch the exception and terminate, but it may not allow the exception to remain uncaught. One possible solution to comply with this rule, as well as with ERR50-CPP, is for the main() function to catch all exceptions. While this does not generally allow the application to recover from the exception gracefully, it does allow the application to terminate in a controlled fashion.</a:t>
            </a:r>
            <a:endParaRPr lang="en-US" sz="1100" b="1"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mn-lt"/>
                <a:ea typeface="Calibri" panose="020F0502020204030204" pitchFamily="34" charset="0"/>
              </a:rPr>
              <a:t>Heed Compiler Warnings(Exceptions will throw warnings! Exceptions that aren’t caught can do terrible things to external resources if each is not caught.)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lvl="0" indent="0" algn="l" rtl="0">
              <a:lnSpc>
                <a:spcPct val="100000"/>
              </a:lnSpc>
              <a:spcBef>
                <a:spcPts val="0"/>
              </a:spcBef>
              <a:spcAft>
                <a:spcPts val="0"/>
              </a:spcAft>
              <a:buSzPts val="1100"/>
              <a:buNone/>
            </a:pPr>
            <a:endParaRPr lang="en-US" sz="1100"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rgbClr val="000000"/>
              </a:solidFill>
              <a:effectLst/>
              <a:latin typeface="+mn-lt"/>
              <a:ea typeface="Calibri" panose="020F0502020204030204" pitchFamily="34" charset="0"/>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latin typeface="+mn-lt"/>
              </a:rPr>
              <a:t>Authentication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latin typeface="+mn-lt"/>
              </a:rPr>
              <a:t>The AAA server compares a user's authentication credentials with other user credentials stored in a database; in this case, that database is Active Directory. If the user's login credentials match, the user is granted access to the network. If the credentials don't match, authentication fails, and network access is denied.</a:t>
            </a:r>
          </a:p>
          <a:p>
            <a:pPr marL="0" lvl="0" indent="0" algn="l" rtl="0">
              <a:lnSpc>
                <a:spcPct val="100000"/>
              </a:lnSpc>
              <a:spcBef>
                <a:spcPts val="0"/>
              </a:spcBef>
              <a:spcAft>
                <a:spcPts val="0"/>
              </a:spcAft>
              <a:buSzPts val="1100"/>
              <a:buNone/>
            </a:pPr>
            <a:endParaRPr lang="en-US" dirty="0">
              <a:latin typeface="+mn-lt"/>
            </a:endParaRPr>
          </a:p>
          <a:p>
            <a:pPr marL="0" lvl="0" indent="0" algn="l" rtl="0">
              <a:lnSpc>
                <a:spcPct val="100000"/>
              </a:lnSpc>
              <a:spcBef>
                <a:spcPts val="0"/>
              </a:spcBef>
              <a:spcAft>
                <a:spcPts val="0"/>
              </a:spcAft>
              <a:buSzPts val="1100"/>
              <a:buNone/>
            </a:pPr>
            <a:r>
              <a:rPr lang="en-US" dirty="0">
                <a:latin typeface="+mn-lt"/>
              </a:rPr>
              <a:t>Authorization</a:t>
            </a:r>
          </a:p>
          <a:p>
            <a:pPr marL="0" lvl="0" indent="0" algn="l" rtl="0">
              <a:lnSpc>
                <a:spcPct val="100000"/>
              </a:lnSpc>
              <a:spcBef>
                <a:spcPts val="0"/>
              </a:spcBef>
              <a:spcAft>
                <a:spcPts val="0"/>
              </a:spcAft>
              <a:buSzPts val="1100"/>
              <a:buNone/>
            </a:pPr>
            <a:endParaRPr lang="en-US"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n-lt"/>
              </a:rPr>
              <a:t>Simply put, authorization is the process of enforcing policies—determining what types or qualities of activities, resources, or services a user is permitted. Usually, authorization occurs within the context of authentication. After you have authenticated a user, they may be authorized for different types of access or activity.</a:t>
            </a:r>
          </a:p>
          <a:p>
            <a:pPr marL="0" lvl="0" indent="0" algn="l" rtl="0">
              <a:lnSpc>
                <a:spcPct val="100000"/>
              </a:lnSpc>
              <a:spcBef>
                <a:spcPts val="0"/>
              </a:spcBef>
              <a:spcAft>
                <a:spcPts val="0"/>
              </a:spcAft>
              <a:buSzPts val="1100"/>
              <a:buNone/>
            </a:pPr>
            <a:endParaRPr lang="en-US"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n-lt"/>
              </a:rPr>
              <a:t>As it relates to network authentication via RADIUS and 802.1x, authorization can be used to determine what VLAN, Access Control List (ACL), or user role that the user belongs to.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n-lt"/>
              </a:rPr>
              <a:t>Accounting </a:t>
            </a:r>
          </a:p>
          <a:p>
            <a:pPr marL="0" marR="0" indent="0">
              <a:spcBef>
                <a:spcPts val="0"/>
              </a:spcBef>
              <a:spcAft>
                <a:spcPts val="0"/>
              </a:spcAft>
              <a:buNone/>
            </a:pPr>
            <a:endParaRPr lang="en-US" sz="1100" dirty="0">
              <a:effectLst/>
              <a:latin typeface="+mn-lt"/>
              <a:ea typeface="Calibri" panose="020F0502020204030204" pitchFamily="34" charset="0"/>
            </a:endParaRPr>
          </a:p>
          <a:p>
            <a:pPr marL="0" marR="0" indent="0">
              <a:spcBef>
                <a:spcPts val="0"/>
              </a:spcBef>
              <a:spcAft>
                <a:spcPts val="0"/>
              </a:spcAft>
              <a:buNone/>
            </a:pPr>
            <a:r>
              <a:rPr lang="en-US" sz="1800" dirty="0">
                <a:effectLst/>
                <a:latin typeface="+mn-lt"/>
                <a:ea typeface="Calibri" panose="020F0502020204030204" pitchFamily="34" charset="0"/>
              </a:rPr>
              <a:t>Accounting is carried out by logging session statistics and usage information. </a:t>
            </a:r>
          </a:p>
          <a:p>
            <a:pPr marL="0" marR="0" indent="0">
              <a:spcBef>
                <a:spcPts val="0"/>
              </a:spcBef>
              <a:spcAft>
                <a:spcPts val="0"/>
              </a:spcAft>
              <a:buNone/>
            </a:pPr>
            <a:endParaRPr lang="en-US" sz="1800" dirty="0">
              <a:effectLst/>
              <a:latin typeface="+mn-lt"/>
              <a:ea typeface="Calibri" panose="020F0502020204030204" pitchFamily="34" charset="0"/>
            </a:endParaRPr>
          </a:p>
          <a:p>
            <a:pPr marL="0" marR="0" indent="0">
              <a:spcBef>
                <a:spcPts val="0"/>
              </a:spcBef>
              <a:spcAft>
                <a:spcPts val="0"/>
              </a:spcAft>
              <a:buNone/>
            </a:pPr>
            <a:r>
              <a:rPr lang="en-US" sz="1800" dirty="0">
                <a:effectLst/>
                <a:latin typeface="+mn-lt"/>
                <a:ea typeface="Calibri" panose="020F0502020204030204" pitchFamily="34" charset="0"/>
              </a:rPr>
              <a:t>It is used for authorization control, billing, trend analysis, resource utilization, and planning for the data capacity required for business operations.</a:t>
            </a:r>
          </a:p>
          <a:p>
            <a:pPr marL="0" marR="0" indent="0">
              <a:spcBef>
                <a:spcPts val="0"/>
              </a:spcBef>
              <a:spcAft>
                <a:spcPts val="0"/>
              </a:spcAft>
              <a:buNone/>
            </a:pPr>
            <a:r>
              <a:rPr lang="en-US" sz="1800" dirty="0">
                <a:effectLst/>
                <a:latin typeface="+mn-lt"/>
                <a:ea typeface="Calibri" panose="020F0502020204030204" pitchFamily="34" charset="0"/>
              </a:rPr>
              <a:t> </a:t>
            </a:r>
          </a:p>
          <a:p>
            <a:pPr marL="0" marR="0" indent="0">
              <a:spcBef>
                <a:spcPts val="0"/>
              </a:spcBef>
              <a:spcAft>
                <a:spcPts val="0"/>
              </a:spcAft>
              <a:buNone/>
            </a:pPr>
            <a:r>
              <a:rPr lang="en-US" sz="1800" dirty="0">
                <a:effectLst/>
                <a:latin typeface="+mn-lt"/>
                <a:ea typeface="Calibri" panose="020F0502020204030204" pitchFamily="34" charset="0"/>
              </a:rPr>
              <a:t>ClearPass Policy Manager functions as the accounting server and receives accounting information about the user from the Network Access Server (NAS). The NAS must be configured to use ClearPass Policy Manager as an accounting server, and it is up to the NAS to provide accurate accounting information to ClearPass Policy Manager.</a:t>
            </a:r>
            <a:endParaRPr lang="en-US" dirty="0">
              <a:latin typeface="+mn-lt"/>
            </a:endParaRPr>
          </a:p>
          <a:p>
            <a:pPr marL="0" lvl="0" indent="0" algn="l" rtl="0">
              <a:lnSpc>
                <a:spcPct val="100000"/>
              </a:lnSpc>
              <a:spcBef>
                <a:spcPts val="0"/>
              </a:spcBef>
              <a:spcAft>
                <a:spcPts val="0"/>
              </a:spcAft>
              <a:buSzPts val="1100"/>
              <a:buNone/>
            </a:pPr>
            <a:endParaRPr dirty="0">
              <a:latin typeface="+mn-lt"/>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u="sng" dirty="0">
                <a:solidFill>
                  <a:srgbClr val="0052CC"/>
                </a:solidFill>
                <a:effectLst/>
                <a:latin typeface="+mn-lt"/>
                <a:ea typeface="Calibri" panose="020F0502020204030204" pitchFamily="34" charset="0"/>
                <a:hlinkClick r:id="rId3"/>
              </a:rPr>
              <a:t>Abnormal process termination</a:t>
            </a:r>
            <a:r>
              <a:rPr lang="en-US" sz="1800" dirty="0">
                <a:solidFill>
                  <a:srgbClr val="172B4D"/>
                </a:solidFill>
                <a:effectLst/>
                <a:latin typeface="+mn-lt"/>
                <a:ea typeface="Calibri" panose="020F0502020204030204" pitchFamily="34" charset="0"/>
              </a:rPr>
              <a:t> is the typical vector for </a:t>
            </a:r>
            <a:r>
              <a:rPr lang="en-US" sz="1800" u="sng" dirty="0">
                <a:solidFill>
                  <a:srgbClr val="0052CC"/>
                </a:solidFill>
                <a:effectLst/>
                <a:latin typeface="+mn-lt"/>
                <a:ea typeface="Calibri" panose="020F0502020204030204" pitchFamily="34" charset="0"/>
                <a:hlinkClick r:id="rId4"/>
              </a:rPr>
              <a:t>denial-of-service attacks</a:t>
            </a:r>
            <a:r>
              <a:rPr lang="en-US" sz="1800" dirty="0">
                <a:solidFill>
                  <a:srgbClr val="172B4D"/>
                </a:solidFill>
                <a:effectLst/>
                <a:latin typeface="+mn-lt"/>
                <a:ea typeface="Calibri" panose="020F0502020204030204" pitchFamily="34" charset="0"/>
              </a:rPr>
              <a:t>.</a:t>
            </a:r>
            <a:endParaRPr dirty="0">
              <a:latin typeface="+mn-lt"/>
            </a:endParaRPr>
          </a:p>
        </p:txBody>
      </p:sp>
    </p:spTree>
    <p:extLst>
      <p:ext uri="{BB962C8B-B14F-4D97-AF65-F5344CB8AC3E}">
        <p14:creationId xmlns:p14="http://schemas.microsoft.com/office/powerpoint/2010/main" val="2510750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0.m4a"/><Relationship Id="rId7" Type="http://schemas.openxmlformats.org/officeDocument/2006/relationships/image" Target="../media/image12.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1.m4a"/><Relationship Id="rId7" Type="http://schemas.openxmlformats.org/officeDocument/2006/relationships/image" Target="../media/image1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hyperlink" Target="https://wiki.sei.cmu.edu/confluence/display/seccode/SEI+CERT+Coding+Standard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hyperlink" Target="https://wiki.sei.cmu.edu/confluence/display/cplusplus/CTR51-CPP.+Use+valid+references%2C+pointers%2C+and+iterators+to+reference+elements+of+a+container" TargetMode="Externa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9.m4a"/><Relationship Id="rId7" Type="http://schemas.openxmlformats.org/officeDocument/2006/relationships/image" Target="../media/image9.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Dylan Jeffery</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12/11/2021</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5CD7B8E3-61AE-4EDD-BBB2-51361AE1F98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56"/>
    </mc:Choice>
    <mc:Fallback>
      <p:transition spd="slow" advTm="7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Are out of range errors being handled?</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Handling more exceptions</a:t>
            </a:r>
          </a:p>
          <a:p>
            <a:pPr marL="342900"/>
            <a:r>
              <a:rPr lang="en-US" dirty="0"/>
              <a:t>This time implementing testing for a straightforward EXPECT_THROW</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307BCAF-8066-4016-A910-5F9BF037EC34}"/>
              </a:ext>
            </a:extLst>
          </p:cNvPr>
          <p:cNvPicPr>
            <a:picLocks noChangeAspect="1"/>
          </p:cNvPicPr>
          <p:nvPr/>
        </p:nvPicPr>
        <p:blipFill>
          <a:blip r:embed="rId7"/>
          <a:stretch>
            <a:fillRect/>
          </a:stretch>
        </p:blipFill>
        <p:spPr>
          <a:xfrm>
            <a:off x="685800" y="5731626"/>
            <a:ext cx="4201111" cy="362001"/>
          </a:xfrm>
          <a:prstGeom prst="rect">
            <a:avLst/>
          </a:prstGeom>
        </p:spPr>
      </p:pic>
      <p:pic>
        <p:nvPicPr>
          <p:cNvPr id="5" name="Picture 4">
            <a:extLst>
              <a:ext uri="{FF2B5EF4-FFF2-40B4-BE49-F238E27FC236}">
                <a16:creationId xmlns:a16="http://schemas.microsoft.com/office/drawing/2014/main" id="{7B9EC9CF-C5D5-4016-ACEB-6274D6064C7D}"/>
              </a:ext>
            </a:extLst>
          </p:cNvPr>
          <p:cNvPicPr>
            <a:picLocks noChangeAspect="1"/>
          </p:cNvPicPr>
          <p:nvPr/>
        </p:nvPicPr>
        <p:blipFill>
          <a:blip r:embed="rId8"/>
          <a:stretch>
            <a:fillRect/>
          </a:stretch>
        </p:blipFill>
        <p:spPr>
          <a:xfrm>
            <a:off x="685800" y="4627218"/>
            <a:ext cx="8573696" cy="1019317"/>
          </a:xfrm>
          <a:prstGeom prst="rect">
            <a:avLst/>
          </a:prstGeom>
        </p:spPr>
      </p:pic>
      <p:pic>
        <p:nvPicPr>
          <p:cNvPr id="2" name="Audio 1">
            <a:hlinkClick r:id="" action="ppaction://media"/>
            <a:extLst>
              <a:ext uri="{FF2B5EF4-FFF2-40B4-BE49-F238E27FC236}">
                <a16:creationId xmlns:a16="http://schemas.microsoft.com/office/drawing/2014/main" id="{7C90C8B1-74F9-4D3E-B91B-156B2751D3A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923001332"/>
      </p:ext>
    </p:extLst>
  </p:cSld>
  <p:clrMapOvr>
    <a:masterClrMapping/>
  </p:clrMapOvr>
  <mc:AlternateContent xmlns:mc="http://schemas.openxmlformats.org/markup-compatibility/2006">
    <mc:Choice xmlns:p14="http://schemas.microsoft.com/office/powerpoint/2010/main" Requires="p14">
      <p:transition spd="slow" p14:dur="2000" advTm="20304"/>
    </mc:Choice>
    <mc:Fallback>
      <p:transition spd="slow" advTm="20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Are our collections being initialized correctly?</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These mainly will aid with string correctness and using appropriate iterators.</a:t>
            </a:r>
          </a:p>
          <a:p>
            <a:pPr marL="342900"/>
            <a:r>
              <a:rPr lang="en-US" dirty="0"/>
              <a:t>This is a positive test.</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8491AC3-4994-4076-9255-E754D169070B}"/>
              </a:ext>
            </a:extLst>
          </p:cNvPr>
          <p:cNvPicPr>
            <a:picLocks noChangeAspect="1"/>
          </p:cNvPicPr>
          <p:nvPr/>
        </p:nvPicPr>
        <p:blipFill>
          <a:blip r:embed="rId7"/>
          <a:stretch>
            <a:fillRect/>
          </a:stretch>
        </p:blipFill>
        <p:spPr>
          <a:xfrm>
            <a:off x="628642" y="5440526"/>
            <a:ext cx="3867690" cy="323895"/>
          </a:xfrm>
          <a:prstGeom prst="rect">
            <a:avLst/>
          </a:prstGeom>
        </p:spPr>
      </p:pic>
      <p:pic>
        <p:nvPicPr>
          <p:cNvPr id="5" name="Picture 4">
            <a:extLst>
              <a:ext uri="{FF2B5EF4-FFF2-40B4-BE49-F238E27FC236}">
                <a16:creationId xmlns:a16="http://schemas.microsoft.com/office/drawing/2014/main" id="{4D42F536-1083-491F-9E92-FE76B959D6F9}"/>
              </a:ext>
            </a:extLst>
          </p:cNvPr>
          <p:cNvPicPr>
            <a:picLocks noChangeAspect="1"/>
          </p:cNvPicPr>
          <p:nvPr/>
        </p:nvPicPr>
        <p:blipFill>
          <a:blip r:embed="rId8"/>
          <a:stretch>
            <a:fillRect/>
          </a:stretch>
        </p:blipFill>
        <p:spPr>
          <a:xfrm>
            <a:off x="685800" y="3368343"/>
            <a:ext cx="3810532" cy="1676634"/>
          </a:xfrm>
          <a:prstGeom prst="rect">
            <a:avLst/>
          </a:prstGeom>
        </p:spPr>
      </p:pic>
      <p:pic>
        <p:nvPicPr>
          <p:cNvPr id="2" name="Audio 1">
            <a:hlinkClick r:id="" action="ppaction://media"/>
            <a:extLst>
              <a:ext uri="{FF2B5EF4-FFF2-40B4-BE49-F238E27FC236}">
                <a16:creationId xmlns:a16="http://schemas.microsoft.com/office/drawing/2014/main" id="{966AC2C3-83CD-4A00-B46B-2520F179CEA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507792822"/>
      </p:ext>
    </p:extLst>
  </p:cSld>
  <p:clrMapOvr>
    <a:masterClrMapping/>
  </p:clrMapOvr>
  <mc:AlternateContent xmlns:mc="http://schemas.openxmlformats.org/markup-compatibility/2006">
    <mc:Choice xmlns:p14="http://schemas.microsoft.com/office/powerpoint/2010/main" Requires="p14">
      <p:transition spd="slow" p14:dur="2000" advTm="19779"/>
    </mc:Choice>
    <mc:Fallback>
      <p:transition spd="slow" advTm="19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4">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marR="0" indent="457200">
              <a:spcBef>
                <a:spcPts val="0"/>
              </a:spcBef>
              <a:spcAft>
                <a:spcPts val="0"/>
              </a:spcAft>
            </a:pPr>
            <a:r>
              <a:rPr lang="en-US" sz="1800" dirty="0">
                <a:effectLst/>
                <a:latin typeface="Century Gothic" panose="020B0502020202020204" pitchFamily="34" charset="0"/>
                <a:ea typeface="Calibri" panose="020F0502020204030204" pitchFamily="34" charset="0"/>
              </a:rPr>
              <a:t>The goal of </a:t>
            </a:r>
            <a:r>
              <a:rPr lang="en-US" sz="1800" dirty="0" err="1">
                <a:effectLst/>
                <a:latin typeface="Century Gothic" panose="020B0502020202020204" pitchFamily="34" charset="0"/>
                <a:ea typeface="Calibri" panose="020F0502020204030204" pitchFamily="34" charset="0"/>
              </a:rPr>
              <a:t>DevSecOps</a:t>
            </a:r>
            <a:r>
              <a:rPr lang="en-US" sz="1800" dirty="0">
                <a:effectLst/>
                <a:latin typeface="Century Gothic" panose="020B0502020202020204" pitchFamily="34" charset="0"/>
                <a:ea typeface="Calibri" panose="020F0502020204030204" pitchFamily="34" charset="0"/>
              </a:rPr>
              <a:t> is to unify software development, security, and operations. The main characteristic of this culture/practice is to automate, monitor, and apply security to every phase of the software lifecycle: Plan(Think about potential threats as much as features), Design(test driven design), Build, Verify/test(</a:t>
            </a:r>
            <a:r>
              <a:rPr lang="en-US" sz="1800" dirty="0" err="1">
                <a:effectLst/>
                <a:latin typeface="Century Gothic" panose="020B0502020202020204" pitchFamily="34" charset="0"/>
                <a:ea typeface="Calibri" panose="020F0502020204030204" pitchFamily="34" charset="0"/>
              </a:rPr>
              <a:t>CppCheck</a:t>
            </a:r>
            <a:r>
              <a:rPr lang="en-US" sz="1800" dirty="0">
                <a:latin typeface="Century Gothic" panose="020B0502020202020204" pitchFamily="34" charset="0"/>
                <a:ea typeface="Calibri" panose="020F0502020204030204" pitchFamily="34" charset="0"/>
              </a:rPr>
              <a:t>, Static/Unit Testing</a:t>
            </a:r>
            <a:r>
              <a:rPr lang="en-US" sz="1800" dirty="0">
                <a:effectLst/>
                <a:latin typeface="Century Gothic" panose="020B0502020202020204" pitchFamily="34" charset="0"/>
                <a:ea typeface="Calibri" panose="020F0502020204030204" pitchFamily="34" charset="0"/>
              </a:rPr>
              <a:t>), transition(Configure Security), and health check, Monitor/Detect (Firewalls), Respond, Maintain &amp; Stabilize. </a:t>
            </a:r>
            <a:r>
              <a:rPr lang="en-US" sz="1800" dirty="0" err="1">
                <a:effectLst/>
                <a:latin typeface="Century Gothic" panose="020B0502020202020204" pitchFamily="34" charset="0"/>
                <a:ea typeface="Calibri" panose="020F0502020204030204" pitchFamily="34" charset="0"/>
              </a:rPr>
              <a:t>DevSecOps</a:t>
            </a:r>
            <a:r>
              <a:rPr lang="en-US" sz="1800" dirty="0">
                <a:effectLst/>
                <a:latin typeface="Century Gothic" panose="020B0502020202020204" pitchFamily="34" charset="0"/>
                <a:ea typeface="Calibri" panose="020F0502020204030204" pitchFamily="34" charset="0"/>
              </a:rPr>
              <a:t> is unique in that security and functional capabilities are tested and built simultaneously.</a:t>
            </a:r>
          </a:p>
          <a:p>
            <a:pPr marL="457200" marR="0" indent="457200">
              <a:spcBef>
                <a:spcPts val="0"/>
              </a:spcBef>
              <a:spcAft>
                <a:spcPts val="0"/>
              </a:spcAft>
            </a:pPr>
            <a:endParaRPr lang="en-US" sz="1800" dirty="0">
              <a:effectLst/>
              <a:latin typeface="Century Gothic" panose="020B0502020202020204" pitchFamily="34" charset="0"/>
              <a:ea typeface="Calibri" panose="020F0502020204030204" pitchFamily="34" charset="0"/>
            </a:endParaRPr>
          </a:p>
          <a:p>
            <a:pPr marL="685800" lvl="1" indent="-228600" algn="l" rtl="0">
              <a:lnSpc>
                <a:spcPct val="90000"/>
              </a:lnSpc>
              <a:spcBef>
                <a:spcPts val="500"/>
              </a:spcBef>
              <a:spcAft>
                <a:spcPts val="0"/>
              </a:spcAft>
              <a:buClr>
                <a:schemeClr val="lt1"/>
              </a:buClr>
              <a:buSzPts val="2000"/>
              <a:buChar char="•"/>
            </a:pPr>
            <a:r>
              <a:rPr lang="en-US" sz="1800" dirty="0" err="1"/>
              <a:t>Parasoft</a:t>
            </a:r>
            <a:r>
              <a:rPr lang="en-US" sz="1800" dirty="0"/>
              <a:t> C/C++test as well as </a:t>
            </a:r>
            <a:r>
              <a:rPr lang="en-US" sz="1800" dirty="0" err="1"/>
              <a:t>Astrée</a:t>
            </a:r>
            <a:r>
              <a:rPr lang="en-US" sz="1800" dirty="0"/>
              <a:t> are proven and well tested automated suites with many Static testing options for both C and C++.</a:t>
            </a:r>
          </a:p>
          <a:p>
            <a:pPr marL="685800" lvl="1" indent="-228600" algn="l" rtl="0">
              <a:lnSpc>
                <a:spcPct val="90000"/>
              </a:lnSpc>
              <a:spcBef>
                <a:spcPts val="500"/>
              </a:spcBef>
              <a:spcAft>
                <a:spcPts val="0"/>
              </a:spcAft>
              <a:buClr>
                <a:schemeClr val="lt1"/>
              </a:buClr>
              <a:buSzPts val="2000"/>
              <a:buChar char="•"/>
            </a:pPr>
            <a:endParaRPr lang="en-US" sz="1800" dirty="0"/>
          </a:p>
          <a:p>
            <a:pPr marL="685800" lvl="1" indent="-228600" algn="l" rtl="0">
              <a:lnSpc>
                <a:spcPct val="90000"/>
              </a:lnSpc>
              <a:spcBef>
                <a:spcPts val="500"/>
              </a:spcBef>
              <a:spcAft>
                <a:spcPts val="0"/>
              </a:spcAft>
              <a:buClr>
                <a:schemeClr val="lt1"/>
              </a:buClr>
              <a:buSzPts val="2000"/>
              <a:buChar char="•"/>
            </a:pPr>
            <a:r>
              <a:rPr lang="en-US" sz="1800" dirty="0" err="1"/>
              <a:t>CppCheck</a:t>
            </a:r>
            <a:r>
              <a:rPr lang="en-US" sz="1800" dirty="0"/>
              <a:t> and LDRA also are great tools for developing secure software.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A7BED51-BA1D-4564-880C-C61A2DE448D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813"/>
    </mc:Choice>
    <mc:Fallback>
      <p:transition spd="slow" advTm="67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Considering the security policy laid out in this presentation we can start with our benefits: Memory issues, SQL Injection, string correctness, valid iterators, data types, data values, valid references, assertions, and exceptions are all handled in this policy.  This offers us a foundation to implementing an effective Defense in Depth strategy.</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This security policy does have a few risks that must be considered at all stages of development.  Default Deny and the Principle of Least Privilege are not explored deeply in the standards highlighted.  These are fundamental principles that cannot be ignored.  Each case/system should be evaluated independently in order to establish appropriate user/thread privileges.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7AD8D38-F445-4C30-9AE7-32A6B13F41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660"/>
    </mc:Choice>
    <mc:Fallback>
      <p:transition spd="slow" advTm="45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As mentioned, the gaps in this security policy come from a lack of attention paid to ensuring appropriate user privileges and default deny.</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It is for this reason that each use/system must be evaluated on a case-by-case basis to establish correct implementations of default deny/least necessary user privilege.</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We should always be developing with tests in mind.</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Constantly test through both Static and Unit testing.</a:t>
            </a: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8126F9F-E919-41B0-AFF7-41106114700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335"/>
    </mc:Choice>
    <mc:Fallback>
      <p:transition spd="slow" advTm="30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In the future, standards should be integrated into this security policy to address Default Deny and Least User Privilege.</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dirty="0"/>
              <a:t>Always Be Testing (Unit and Static)</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Configure and maintain network security (Firewalls, Secure Repositories, etc.)</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C168B55-CDF8-4810-9B23-84D2462C837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361"/>
    </mc:Choice>
    <mc:Fallback>
      <p:transition spd="slow" advTm="28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Confluence </a:t>
            </a:r>
            <a:r>
              <a:rPr lang="en-US" dirty="0">
                <a:hlinkClick r:id="rId4"/>
              </a:rPr>
              <a:t>https://wiki.sei.cmu.edu/confluence/display/seccode/SEI+CERT+Coding+Standards</a:t>
            </a:r>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685800" lvl="0" indent="0" algn="l" rtl="0">
              <a:lnSpc>
                <a:spcPct val="90000"/>
              </a:lnSpc>
              <a:spcBef>
                <a:spcPts val="0"/>
              </a:spcBef>
              <a:spcAft>
                <a:spcPts val="0"/>
              </a:spcAft>
              <a:buSzPts val="1800"/>
              <a:buNone/>
            </a:pPr>
            <a:r>
              <a:rPr lang="en-US" dirty="0"/>
              <a:t>For all software development at Green Pace, we require consistent implementation of secure principles to ensure effective defense in depth to manage.</a:t>
            </a:r>
          </a:p>
          <a:p>
            <a:pPr marL="685800" lvl="0" indent="0" algn="l" rtl="0">
              <a:lnSpc>
                <a:spcPct val="90000"/>
              </a:lnSpc>
              <a:spcBef>
                <a:spcPts val="0"/>
              </a:spcBef>
              <a:spcAft>
                <a:spcPts val="0"/>
              </a:spcAft>
              <a:buSzPts val="1800"/>
              <a:buNone/>
            </a:pPr>
            <a:endParaRPr lang="en-US" dirty="0"/>
          </a:p>
          <a:p>
            <a:pPr marL="685800" lvl="0" indent="0" algn="l" rtl="0">
              <a:lnSpc>
                <a:spcPct val="90000"/>
              </a:lnSpc>
              <a:spcBef>
                <a:spcPts val="0"/>
              </a:spcBef>
              <a:spcAft>
                <a:spcPts val="0"/>
              </a:spcAft>
              <a:buSzPts val="1800"/>
              <a:buNone/>
            </a:pPr>
            <a:r>
              <a:rPr lang="en-US" sz="1600" dirty="0"/>
              <a:t>SQL Injection</a:t>
            </a:r>
          </a:p>
          <a:p>
            <a:pPr marL="685800" lvl="0" indent="0" algn="l" rtl="0">
              <a:lnSpc>
                <a:spcPct val="90000"/>
              </a:lnSpc>
              <a:spcBef>
                <a:spcPts val="0"/>
              </a:spcBef>
              <a:spcAft>
                <a:spcPts val="0"/>
              </a:spcAft>
              <a:buSzPts val="1800"/>
              <a:buNone/>
            </a:pPr>
            <a:endParaRPr lang="en-US" sz="1600" dirty="0"/>
          </a:p>
          <a:p>
            <a:pPr marL="685800" lvl="0" indent="0" algn="l" rtl="0">
              <a:lnSpc>
                <a:spcPct val="90000"/>
              </a:lnSpc>
              <a:spcBef>
                <a:spcPts val="0"/>
              </a:spcBef>
              <a:spcAft>
                <a:spcPts val="0"/>
              </a:spcAft>
              <a:buSzPts val="1800"/>
              <a:buNone/>
            </a:pPr>
            <a:r>
              <a:rPr lang="en-US" sz="1600" dirty="0"/>
              <a:t>Memory Issues</a:t>
            </a:r>
          </a:p>
          <a:p>
            <a:pPr marL="685800" lvl="0" indent="0" algn="l" rtl="0">
              <a:lnSpc>
                <a:spcPct val="90000"/>
              </a:lnSpc>
              <a:spcBef>
                <a:spcPts val="0"/>
              </a:spcBef>
              <a:spcAft>
                <a:spcPts val="0"/>
              </a:spcAft>
              <a:buSzPts val="1800"/>
              <a:buNone/>
            </a:pPr>
            <a:endParaRPr lang="en-US" sz="1600" dirty="0"/>
          </a:p>
          <a:p>
            <a:pPr marL="685800" lvl="0" indent="0" algn="l" rtl="0">
              <a:lnSpc>
                <a:spcPct val="90000"/>
              </a:lnSpc>
              <a:spcBef>
                <a:spcPts val="0"/>
              </a:spcBef>
              <a:spcAft>
                <a:spcPts val="0"/>
              </a:spcAft>
              <a:buSzPts val="1800"/>
              <a:buNone/>
            </a:pPr>
            <a:r>
              <a:rPr lang="en-US" sz="1600" dirty="0"/>
              <a:t>Input Validation</a:t>
            </a:r>
          </a:p>
          <a:p>
            <a:pPr marL="685800" lvl="0" indent="0" algn="l" rtl="0">
              <a:lnSpc>
                <a:spcPct val="90000"/>
              </a:lnSpc>
              <a:spcBef>
                <a:spcPts val="0"/>
              </a:spcBef>
              <a:spcAft>
                <a:spcPts val="0"/>
              </a:spcAft>
              <a:buSzPts val="1800"/>
              <a:buNone/>
            </a:pPr>
            <a:endParaRPr lang="en-US" sz="1600" dirty="0"/>
          </a:p>
          <a:p>
            <a:pPr marL="685800" lvl="0" indent="0" algn="l" rtl="0">
              <a:lnSpc>
                <a:spcPct val="90000"/>
              </a:lnSpc>
              <a:spcBef>
                <a:spcPts val="0"/>
              </a:spcBef>
              <a:spcAft>
                <a:spcPts val="0"/>
              </a:spcAft>
              <a:buSzPts val="1800"/>
              <a:buNone/>
            </a:pPr>
            <a:r>
              <a:rPr lang="en-US" sz="1600" dirty="0"/>
              <a:t>String Values</a:t>
            </a:r>
          </a:p>
          <a:p>
            <a:pPr marL="685800" lvl="0" indent="0" algn="l" rtl="0">
              <a:lnSpc>
                <a:spcPct val="90000"/>
              </a:lnSpc>
              <a:spcBef>
                <a:spcPts val="0"/>
              </a:spcBef>
              <a:spcAft>
                <a:spcPts val="0"/>
              </a:spcAft>
              <a:buSzPts val="1800"/>
              <a:buNone/>
            </a:pPr>
            <a:endParaRPr lang="en-US" sz="1600" dirty="0"/>
          </a:p>
          <a:p>
            <a:pPr marL="685800" lvl="0" indent="0" algn="l" rtl="0">
              <a:lnSpc>
                <a:spcPct val="90000"/>
              </a:lnSpc>
              <a:spcBef>
                <a:spcPts val="0"/>
              </a:spcBef>
              <a:spcAft>
                <a:spcPts val="0"/>
              </a:spcAft>
              <a:buSzPts val="1800"/>
              <a:buNone/>
            </a:pPr>
            <a:r>
              <a:rPr lang="en-US" sz="1600" dirty="0"/>
              <a:t>Data Values</a:t>
            </a:r>
          </a:p>
          <a:p>
            <a:pPr marL="685800" lvl="0" indent="0" algn="l" rtl="0">
              <a:lnSpc>
                <a:spcPct val="90000"/>
              </a:lnSpc>
              <a:spcBef>
                <a:spcPts val="0"/>
              </a:spcBef>
              <a:spcAft>
                <a:spcPts val="0"/>
              </a:spcAft>
              <a:buSzPts val="1800"/>
              <a:buNone/>
            </a:pPr>
            <a:endParaRPr lang="en-US" sz="1600" dirty="0"/>
          </a:p>
          <a:p>
            <a:pPr marL="685800" lvl="0" indent="0" algn="l" rtl="0">
              <a:lnSpc>
                <a:spcPct val="90000"/>
              </a:lnSpc>
              <a:spcBef>
                <a:spcPts val="0"/>
              </a:spcBef>
              <a:spcAft>
                <a:spcPts val="0"/>
              </a:spcAft>
              <a:buSzPts val="1800"/>
              <a:buNone/>
            </a:pPr>
            <a:r>
              <a:rPr lang="en-US" sz="1600" dirty="0"/>
              <a:t>Assertions</a:t>
            </a:r>
          </a:p>
          <a:p>
            <a:pPr marL="685800" lvl="0" indent="0" algn="l" rtl="0">
              <a:lnSpc>
                <a:spcPct val="90000"/>
              </a:lnSpc>
              <a:spcBef>
                <a:spcPts val="0"/>
              </a:spcBef>
              <a:spcAft>
                <a:spcPts val="0"/>
              </a:spcAft>
              <a:buSzPts val="1800"/>
              <a:buNone/>
            </a:pPr>
            <a:endParaRPr lang="en-US" sz="1600" dirty="0"/>
          </a:p>
          <a:p>
            <a:pPr marL="685800" lvl="0" indent="0" algn="l" rtl="0">
              <a:lnSpc>
                <a:spcPct val="90000"/>
              </a:lnSpc>
              <a:spcBef>
                <a:spcPts val="0"/>
              </a:spcBef>
              <a:spcAft>
                <a:spcPts val="0"/>
              </a:spcAft>
              <a:buSzPts val="1800"/>
              <a:buNone/>
            </a:pPr>
            <a:r>
              <a:rPr lang="en-US" sz="1600" dirty="0"/>
              <a:t>	    &amp;</a:t>
            </a:r>
          </a:p>
          <a:p>
            <a:pPr marL="685800" lvl="0" indent="0" algn="l" rtl="0">
              <a:lnSpc>
                <a:spcPct val="90000"/>
              </a:lnSpc>
              <a:spcBef>
                <a:spcPts val="0"/>
              </a:spcBef>
              <a:spcAft>
                <a:spcPts val="0"/>
              </a:spcAft>
              <a:buSzPts val="1800"/>
              <a:buNone/>
            </a:pPr>
            <a:endParaRPr lang="en-US" sz="1600" dirty="0"/>
          </a:p>
          <a:p>
            <a:pPr marL="685800" lvl="0" indent="0" algn="l" rtl="0">
              <a:lnSpc>
                <a:spcPct val="90000"/>
              </a:lnSpc>
              <a:spcBef>
                <a:spcPts val="0"/>
              </a:spcBef>
              <a:spcAft>
                <a:spcPts val="0"/>
              </a:spcAft>
              <a:buSzPts val="1800"/>
              <a:buNone/>
            </a:pPr>
            <a:r>
              <a:rPr lang="en-US" sz="1600" dirty="0"/>
              <a:t>Exceptions</a:t>
            </a:r>
            <a:endParaRPr sz="1600" dirty="0"/>
          </a:p>
          <a:p>
            <a:pPr marL="0" lvl="0" indent="0" algn="l" rtl="0">
              <a:lnSpc>
                <a:spcPct val="90000"/>
              </a:lnSpc>
              <a:spcBef>
                <a:spcPts val="1000"/>
              </a:spcBef>
              <a:spcAft>
                <a:spcPts val="0"/>
              </a:spcAft>
              <a:buClr>
                <a:schemeClr val="lt1"/>
              </a:buClr>
              <a:buSzPts val="2200"/>
              <a:buNone/>
            </a:pPr>
            <a:r>
              <a:rPr lang="en-US" dirty="0"/>
              <a:t>         </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162664D-2EEF-4E75-A759-858640D96D2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182"/>
    </mc:Choice>
    <mc:Fallback>
      <p:transition spd="slow" advTm="24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332757"/>
            <a:ext cx="2486100" cy="4024200"/>
          </a:xfrm>
          <a:prstGeom prst="rect">
            <a:avLst/>
          </a:prstGeom>
          <a:noFill/>
          <a:ln>
            <a:noFill/>
          </a:ln>
        </p:spPr>
        <p:txBody>
          <a:bodyPr spcFirstLastPara="1" wrap="square" lIns="91425" tIns="45700" rIns="91425" bIns="45700" anchor="t" anchorCtr="0">
            <a:normAutofit fontScale="92500" lnSpcReduction="20000"/>
          </a:bodyPr>
          <a:lstStyle/>
          <a:p>
            <a:pPr marL="228600" lvl="0" indent="-88900" algn="l" rtl="0">
              <a:lnSpc>
                <a:spcPct val="90000"/>
              </a:lnSpc>
              <a:spcBef>
                <a:spcPts val="1000"/>
              </a:spcBef>
              <a:spcAft>
                <a:spcPts val="0"/>
              </a:spcAft>
              <a:buClr>
                <a:schemeClr val="lt1"/>
              </a:buClr>
              <a:buSzPts val="2200"/>
              <a:buNone/>
            </a:pPr>
            <a:r>
              <a:rPr lang="en-US" sz="1800" dirty="0"/>
              <a:t>Memory, String Correctness, and preventing SQL Injection are our highest priority as these are the most exploitable aspects of our system.</a:t>
            </a:r>
          </a:p>
          <a:p>
            <a:pPr marL="228600" lvl="0" indent="-88900" algn="l" rtl="0">
              <a:lnSpc>
                <a:spcPct val="90000"/>
              </a:lnSpc>
              <a:spcBef>
                <a:spcPts val="1000"/>
              </a:spcBef>
              <a:spcAft>
                <a:spcPts val="0"/>
              </a:spcAft>
              <a:buClr>
                <a:schemeClr val="lt1"/>
              </a:buClr>
              <a:buSzPts val="2200"/>
              <a:buNone/>
            </a:pPr>
            <a:endParaRPr lang="en-US" sz="1800" dirty="0"/>
          </a:p>
          <a:p>
            <a:pPr marL="228600" lvl="0" indent="-88900" algn="l" rtl="0">
              <a:lnSpc>
                <a:spcPct val="90000"/>
              </a:lnSpc>
              <a:spcBef>
                <a:spcPts val="1000"/>
              </a:spcBef>
              <a:spcAft>
                <a:spcPts val="0"/>
              </a:spcAft>
              <a:buClr>
                <a:schemeClr val="lt1"/>
              </a:buClr>
              <a:buSzPts val="2200"/>
              <a:buNone/>
            </a:pPr>
            <a:r>
              <a:rPr lang="en-US" sz="1800" dirty="0"/>
              <a:t>String references, valid iterators, data types, data values, assertions and exceptions must all be handled as these are other points of vulnerability for us.</a:t>
            </a:r>
            <a:endParaRPr sz="1800" dirty="0"/>
          </a:p>
        </p:txBody>
      </p:sp>
      <p:graphicFrame>
        <p:nvGraphicFramePr>
          <p:cNvPr id="161" name="Google Shape;161;p4" descr="Alt text required"/>
          <p:cNvGraphicFramePr/>
          <p:nvPr>
            <p:extLst>
              <p:ext uri="{D42A27DB-BD31-4B8C-83A1-F6EECF244321}">
                <p14:modId xmlns:p14="http://schemas.microsoft.com/office/powerpoint/2010/main" val="799266216"/>
              </p:ext>
            </p:extLst>
          </p:nvPr>
        </p:nvGraphicFramePr>
        <p:xfrm>
          <a:off x="3171900" y="2561050"/>
          <a:ext cx="7835225" cy="35676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MEM50-CPP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MEM52-CPP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STR31-C</a:t>
                      </a:r>
                      <a:endParaRPr lang="en-US" sz="3600" b="0" i="0" u="none" strike="noStrike" cap="none" dirty="0">
                        <a:solidFill>
                          <a:srgbClr val="FFD966"/>
                        </a:solidFill>
                        <a:effectLst/>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IDS00-J</a:t>
                      </a:r>
                      <a:endParaRPr lang="en-US" sz="36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endParaRPr lang="en-US" sz="1400" b="0" i="0" u="none" strike="noStrike" cap="none" dirty="0">
                        <a:solidFill>
                          <a:srgbClr val="000000"/>
                        </a:solidFill>
                        <a:effectLst/>
                        <a:latin typeface="Arial"/>
                        <a:ea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P18</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P18</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P18</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P12</a:t>
                      </a:r>
                      <a:endParaRPr lang="en-US"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Lower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STR52-CPP(</a:t>
                      </a:r>
                      <a:r>
                        <a:rPr lang="en-US" sz="1400" b="1" i="0" u="none" strike="noStrike" cap="none" dirty="0">
                          <a:solidFill>
                            <a:srgbClr val="000000"/>
                          </a:solidFill>
                          <a:effectLst/>
                          <a:latin typeface="Arial"/>
                          <a:ea typeface="Arial"/>
                          <a:cs typeface="Arial"/>
                          <a:sym typeface="Arial"/>
                        </a:rPr>
                        <a:t>P6</a:t>
                      </a:r>
                      <a:r>
                        <a:rPr lang="en-US" sz="1400" b="0" i="0" u="none" strike="noStrike" cap="none" dirty="0">
                          <a:solidFill>
                            <a:srgbClr val="000000"/>
                          </a:solidFill>
                          <a:effectLst/>
                          <a:latin typeface="Arial"/>
                          <a:ea typeface="Arial"/>
                          <a:cs typeface="Arial"/>
                          <a:sym typeface="Arial"/>
                        </a:rPr>
                        <a:t>)</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INT31-C(</a:t>
                      </a:r>
                      <a:r>
                        <a:rPr lang="en-US" sz="1400" b="1" i="0" u="none" strike="noStrike" cap="none" dirty="0">
                          <a:solidFill>
                            <a:srgbClr val="000000"/>
                          </a:solidFill>
                          <a:effectLst/>
                          <a:latin typeface="Arial"/>
                          <a:ea typeface="Arial"/>
                          <a:cs typeface="Arial"/>
                          <a:sym typeface="Arial"/>
                        </a:rPr>
                        <a:t>P6</a:t>
                      </a:r>
                      <a:r>
                        <a:rPr lang="en-US" sz="1400" b="0" i="0" u="none" strike="noStrike" cap="none" dirty="0">
                          <a:solidFill>
                            <a:srgbClr val="000000"/>
                          </a:solidFill>
                          <a:effectLst/>
                          <a:latin typeface="Arial"/>
                          <a:ea typeface="Arial"/>
                          <a:cs typeface="Arial"/>
                          <a:sym typeface="Arial"/>
                        </a:rPr>
                        <a:t>)</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CTR53-CPP(</a:t>
                      </a:r>
                      <a:r>
                        <a:rPr lang="en-US" sz="1400" b="1" i="0" u="none" strike="noStrike" cap="none" dirty="0">
                          <a:solidFill>
                            <a:srgbClr val="000000"/>
                          </a:solidFill>
                          <a:effectLst/>
                          <a:latin typeface="Arial"/>
                          <a:ea typeface="Arial"/>
                          <a:cs typeface="Arial"/>
                          <a:sym typeface="Arial"/>
                        </a:rPr>
                        <a:t>P6</a:t>
                      </a:r>
                      <a:r>
                        <a:rPr lang="en-US" sz="1400" b="0" i="0" u="none" strike="noStrike" cap="none" dirty="0">
                          <a:solidFill>
                            <a:srgbClr val="000000"/>
                          </a:solidFill>
                          <a:effectLst/>
                          <a:latin typeface="Arial"/>
                          <a:ea typeface="Arial"/>
                          <a:cs typeface="Arial"/>
                          <a:sym typeface="Arial"/>
                        </a:rPr>
                        <a:t>)</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DCL30-C(</a:t>
                      </a:r>
                      <a:r>
                        <a:rPr lang="en-US" sz="1400" b="1" i="0" u="none" strike="noStrike" cap="none" dirty="0">
                          <a:solidFill>
                            <a:srgbClr val="000000"/>
                          </a:solidFill>
                          <a:effectLst/>
                          <a:latin typeface="Arial"/>
                          <a:ea typeface="Arial"/>
                          <a:cs typeface="Arial"/>
                          <a:sym typeface="Arial"/>
                        </a:rPr>
                        <a:t>P6</a:t>
                      </a:r>
                      <a:r>
                        <a:rPr lang="en-US" sz="1400" b="0" i="0" u="none" strike="noStrike" cap="none" dirty="0">
                          <a:solidFill>
                            <a:srgbClr val="000000"/>
                          </a:solidFill>
                          <a:effectLst/>
                          <a:latin typeface="Arial"/>
                          <a:ea typeface="Arial"/>
                          <a:cs typeface="Arial"/>
                          <a:sym typeface="Arial"/>
                        </a:rPr>
                        <a:t>)</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Severity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ERR50-CPP(</a:t>
                      </a:r>
                      <a:r>
                        <a:rPr lang="en-US" sz="1400" b="1" i="0" u="none" strike="noStrike" cap="none" dirty="0">
                          <a:solidFill>
                            <a:srgbClr val="000000"/>
                          </a:solidFill>
                          <a:effectLst/>
                          <a:latin typeface="Arial"/>
                          <a:ea typeface="Arial"/>
                          <a:cs typeface="Arial"/>
                          <a:sym typeface="Arial"/>
                        </a:rPr>
                        <a:t>P4)</a:t>
                      </a: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ERR51-CPP(</a:t>
                      </a:r>
                      <a:r>
                        <a:rPr lang="en-US" sz="1400" b="1" i="0" u="none" strike="noStrike" cap="none" dirty="0">
                          <a:solidFill>
                            <a:srgbClr val="000000"/>
                          </a:solidFill>
                          <a:effectLst/>
                          <a:latin typeface="Arial"/>
                          <a:ea typeface="Arial"/>
                          <a:cs typeface="Arial"/>
                          <a:sym typeface="Arial"/>
                        </a:rPr>
                        <a:t>P4</a:t>
                      </a:r>
                      <a:r>
                        <a:rPr lang="en-US" sz="1400" b="0" i="0" u="none" strike="noStrike" cap="none" dirty="0">
                          <a:solidFill>
                            <a:srgbClr val="000000"/>
                          </a:solidFill>
                          <a:effectLst/>
                          <a:latin typeface="Arial"/>
                          <a:ea typeface="Arial"/>
                          <a:cs typeface="Arial"/>
                          <a:sym typeface="Arial"/>
                        </a:rPr>
                        <a:t>)</a:t>
                      </a: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454F8F7-E971-4355-A700-1C8E716628C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520"/>
    </mc:Choice>
    <mc:Fallback>
      <p:transition spd="slow" advTm="46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1.	Validate Input Data [</a:t>
            </a:r>
            <a:r>
              <a:rPr lang="en-US" sz="1800" dirty="0">
                <a:effectLst/>
                <a:latin typeface="Calibri" panose="020F0502020204030204" pitchFamily="34" charset="0"/>
                <a:ea typeface="Calibri" panose="020F0502020204030204" pitchFamily="34" charset="0"/>
              </a:rPr>
              <a:t>INT31-C, STR31-C, IDS00-J, STR52-CPP</a:t>
            </a:r>
            <a:r>
              <a:rPr lang="en-US" dirty="0"/>
              <a:t>]</a:t>
            </a:r>
          </a:p>
          <a:p>
            <a:pPr marL="228600" indent="-228600">
              <a:spcBef>
                <a:spcPts val="0"/>
              </a:spcBef>
              <a:buSzPts val="2200"/>
            </a:pPr>
            <a:r>
              <a:rPr lang="en-US" dirty="0"/>
              <a:t>2.	Heed Compiler Warnings [</a:t>
            </a:r>
            <a:r>
              <a:rPr lang="en-US" sz="1800" dirty="0">
                <a:effectLst/>
                <a:latin typeface="Calibri" panose="020F0502020204030204" pitchFamily="34" charset="0"/>
                <a:ea typeface="Calibri" panose="020F0502020204030204" pitchFamily="34" charset="0"/>
              </a:rPr>
              <a:t>ERR51-CPP, CTR53-CPP</a:t>
            </a:r>
            <a:r>
              <a:rPr lang="en-US" dirty="0"/>
              <a:t>]</a:t>
            </a:r>
          </a:p>
          <a:p>
            <a:pPr marL="228600" indent="-228600">
              <a:spcBef>
                <a:spcPts val="0"/>
              </a:spcBef>
              <a:buSzPts val="2200"/>
            </a:pPr>
            <a:r>
              <a:rPr lang="en-US" dirty="0"/>
              <a:t>3.	Architect and Design for Security Policies [</a:t>
            </a:r>
            <a:r>
              <a:rPr lang="en-US" sz="1800" dirty="0">
                <a:latin typeface="Calibri" panose="020F0502020204030204" pitchFamily="34" charset="0"/>
                <a:cs typeface="Calibri" panose="020F0502020204030204" pitchFamily="34" charset="0"/>
              </a:rPr>
              <a:t>DCL30-C, STR31-C, IDS00-J, MEM50-CPP,</a:t>
            </a:r>
            <a:r>
              <a:rPr lang="en-US" dirty="0"/>
              <a:t>]</a:t>
            </a:r>
          </a:p>
          <a:p>
            <a:pPr marL="228600" indent="-228600">
              <a:spcBef>
                <a:spcPts val="0"/>
              </a:spcBef>
              <a:buSzPts val="2200"/>
            </a:pPr>
            <a:r>
              <a:rPr lang="en-US" dirty="0"/>
              <a:t>4.	Keep It Simple [</a:t>
            </a:r>
            <a:r>
              <a:rPr lang="en-US" sz="1800" dirty="0">
                <a:latin typeface="Calibri" panose="020F0502020204030204" pitchFamily="34" charset="0"/>
                <a:cs typeface="Calibri" panose="020F0502020204030204" pitchFamily="34" charset="0"/>
              </a:rPr>
              <a:t>MEM50-CPP, CTR53-CPP</a:t>
            </a:r>
            <a:r>
              <a:rPr lang="en-US" dirty="0"/>
              <a:t>]</a:t>
            </a:r>
          </a:p>
          <a:p>
            <a:pPr marL="228600" indent="-228600">
              <a:spcBef>
                <a:spcPts val="0"/>
              </a:spcBef>
              <a:buSzPts val="2200"/>
            </a:pPr>
            <a:r>
              <a:rPr lang="en-US" dirty="0"/>
              <a:t>5.	Default Deny </a:t>
            </a:r>
          </a:p>
          <a:p>
            <a:pPr marL="228600" indent="-228600">
              <a:spcBef>
                <a:spcPts val="0"/>
              </a:spcBef>
              <a:buSzPts val="2200"/>
            </a:pPr>
            <a:r>
              <a:rPr lang="en-US" dirty="0"/>
              <a:t>6.	Adhere to the Principle of Least Privilege </a:t>
            </a:r>
          </a:p>
          <a:p>
            <a:pPr marL="228600" indent="-228600">
              <a:spcBef>
                <a:spcPts val="0"/>
              </a:spcBef>
              <a:buSzPts val="2200"/>
            </a:pPr>
            <a:r>
              <a:rPr lang="en-US" dirty="0"/>
              <a:t>7.	Sanitize Data Sent to Other Systems [</a:t>
            </a:r>
            <a:r>
              <a:rPr lang="en-US" sz="1800" dirty="0">
                <a:effectLst/>
                <a:latin typeface="Calibri" panose="020F0502020204030204" pitchFamily="34" charset="0"/>
                <a:ea typeface="Calibri" panose="020F0502020204030204" pitchFamily="34" charset="0"/>
              </a:rPr>
              <a:t>INT31-C, IDS00-J</a:t>
            </a:r>
            <a:r>
              <a:rPr lang="en-US" dirty="0"/>
              <a:t>]</a:t>
            </a:r>
          </a:p>
          <a:p>
            <a:pPr marL="228600" indent="-228600">
              <a:spcBef>
                <a:spcPts val="0"/>
              </a:spcBef>
              <a:buSzPts val="2200"/>
            </a:pPr>
            <a:r>
              <a:rPr lang="en-US" dirty="0"/>
              <a:t>8.	Practice Defense in Depth [</a:t>
            </a:r>
            <a:r>
              <a:rPr lang="en-US" sz="1800" dirty="0">
                <a:latin typeface="Calibri" panose="020F0502020204030204" pitchFamily="34" charset="0"/>
                <a:cs typeface="Calibri" panose="020F0502020204030204" pitchFamily="34" charset="0"/>
              </a:rPr>
              <a:t>DCL30-C, STR31-C, IDS00-J, MEM50-CPP, MEM52-CPP</a:t>
            </a:r>
            <a:r>
              <a:rPr lang="en-US" dirty="0"/>
              <a:t>]</a:t>
            </a:r>
          </a:p>
          <a:p>
            <a:pPr marL="228600" indent="-228600">
              <a:spcBef>
                <a:spcPts val="0"/>
              </a:spcBef>
              <a:buSzPts val="2200"/>
            </a:pPr>
            <a:r>
              <a:rPr lang="en-US" dirty="0"/>
              <a:t>9.	Use Effective Quality Assurance Techniques [</a:t>
            </a:r>
            <a:r>
              <a:rPr lang="en-US" sz="1800" dirty="0">
                <a:effectLst/>
                <a:latin typeface="Calibri" panose="020F0502020204030204" pitchFamily="34" charset="0"/>
                <a:ea typeface="Calibri" panose="020F0502020204030204" pitchFamily="34" charset="0"/>
              </a:rPr>
              <a:t>ERR50-CPP</a:t>
            </a:r>
            <a:r>
              <a:rPr lang="en-US" dirty="0"/>
              <a:t>]</a:t>
            </a:r>
          </a:p>
          <a:p>
            <a:pPr marL="228600" indent="-228600">
              <a:spcBef>
                <a:spcPts val="0"/>
              </a:spcBef>
              <a:buSzPts val="2200"/>
            </a:pPr>
            <a:r>
              <a:rPr lang="en-US" dirty="0"/>
              <a:t>10.	Adopt a Secure Coding Standard </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ED1F919-8D20-4256-BEE4-80B33CBE63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410"/>
    </mc:Choice>
    <mc:Fallback>
      <p:transition spd="slow" advTm="46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10000"/>
          </a:bodyPr>
          <a:lstStyle/>
          <a:p>
            <a:pPr marL="228600" indent="-228600">
              <a:spcBef>
                <a:spcPts val="0"/>
              </a:spcBef>
              <a:buSzPts val="2000"/>
            </a:pPr>
            <a:r>
              <a:rPr lang="en-US" sz="2000" dirty="0">
                <a:effectLst/>
                <a:latin typeface="Century Gothic" panose="020B0502020202020204" pitchFamily="34" charset="0"/>
                <a:ea typeface="Calibri" panose="020F0502020204030204" pitchFamily="34" charset="0"/>
              </a:rPr>
              <a:t>MEM50-CPP</a:t>
            </a:r>
            <a:r>
              <a:rPr lang="en-US" sz="2000" b="1" dirty="0">
                <a:solidFill>
                  <a:schemeClr val="bg1"/>
                </a:solidFill>
                <a:latin typeface="Century Gothic" panose="020B0502020202020204" pitchFamily="34" charset="0"/>
                <a:ea typeface="Calibri" panose="020F0502020204030204" pitchFamily="34" charset="0"/>
              </a:rPr>
              <a:t>: </a:t>
            </a:r>
            <a:r>
              <a:rPr lang="en-US" sz="2000" dirty="0">
                <a:solidFill>
                  <a:schemeClr val="bg1"/>
                </a:solidFill>
                <a:latin typeface="Century Gothic" panose="020B0502020202020204" pitchFamily="34" charset="0"/>
                <a:ea typeface="Calibri" panose="020F0502020204030204" pitchFamily="34" charset="0"/>
              </a:rPr>
              <a:t>Memory Protection. </a:t>
            </a:r>
            <a:r>
              <a:rPr lang="en-US" sz="1800" dirty="0">
                <a:effectLst/>
                <a:latin typeface="Century Gothic" panose="020B0502020202020204" pitchFamily="34" charset="0"/>
                <a:ea typeface="Calibri" panose="020F0502020204030204" pitchFamily="34" charset="0"/>
              </a:rPr>
              <a:t>Do not access freed memory.  This is closely tied to our encryption policies regarding data in use and memory protection is fundamental to security. </a:t>
            </a:r>
            <a:r>
              <a:rPr lang="en-US" sz="1800" dirty="0">
                <a:latin typeface="Century Gothic" panose="020B0502020202020204" pitchFamily="34" charset="0"/>
                <a:ea typeface="Calibri" panose="020F0502020204030204" pitchFamily="34" charset="0"/>
              </a:rPr>
              <a:t>P</a:t>
            </a:r>
            <a:r>
              <a:rPr lang="en-US" sz="1800" dirty="0">
                <a:effectLst/>
                <a:latin typeface="Century Gothic" panose="020B0502020202020204" pitchFamily="34" charset="0"/>
                <a:ea typeface="Calibri" panose="020F0502020204030204" pitchFamily="34" charset="0"/>
              </a:rPr>
              <a:t>ay attention to your variables/pointers</a:t>
            </a:r>
            <a:endParaRPr lang="en-US" sz="1800" b="1" dirty="0">
              <a:solidFill>
                <a:srgbClr val="000000"/>
              </a:solidFill>
              <a:effectLst/>
              <a:latin typeface="Century Gothic" panose="020B050202020202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000" dirty="0">
                <a:effectLst/>
                <a:latin typeface="Century Gothic" panose="020B0502020202020204" pitchFamily="34" charset="0"/>
                <a:ea typeface="Calibri" panose="020F0502020204030204" pitchFamily="34" charset="0"/>
              </a:rPr>
              <a:t>MEM52-CPP:</a:t>
            </a:r>
            <a:r>
              <a:rPr lang="en-US" sz="2000" b="1" dirty="0">
                <a:solidFill>
                  <a:srgbClr val="000000"/>
                </a:solidFill>
                <a:effectLst/>
                <a:latin typeface="Century Gothic" panose="020B0502020202020204" pitchFamily="34" charset="0"/>
                <a:ea typeface="Calibri" panose="020F0502020204030204" pitchFamily="34" charset="0"/>
              </a:rPr>
              <a:t>: </a:t>
            </a:r>
            <a:r>
              <a:rPr lang="en-US" sz="1800" dirty="0">
                <a:effectLst/>
                <a:latin typeface="Century Gothic" panose="020B0502020202020204" pitchFamily="34" charset="0"/>
                <a:ea typeface="Calibri" panose="020F0502020204030204" pitchFamily="34" charset="0"/>
              </a:rPr>
              <a:t>Detect and handle memory allocation errors. Abnormal termination must be avoided at all cost and all exceptions must be caught.  Referencing a null pointer by accident can have disastrous results.</a:t>
            </a:r>
          </a:p>
          <a:p>
            <a:pPr marL="228600" indent="-228600">
              <a:spcBef>
                <a:spcPts val="0"/>
              </a:spcBef>
              <a:buSzPts val="2000"/>
            </a:pPr>
            <a:r>
              <a:rPr lang="en-US" sz="1800" dirty="0">
                <a:latin typeface="Century Gothic" panose="020B0502020202020204" pitchFamily="34" charset="0"/>
                <a:cs typeface="Calibri" panose="020F0502020204030204" pitchFamily="34" charset="0"/>
              </a:rPr>
              <a:t>STR31-C: String correctness. </a:t>
            </a:r>
            <a:r>
              <a:rPr lang="en-US" sz="1800" dirty="0">
                <a:effectLst/>
                <a:latin typeface="Century Gothic" panose="020B0502020202020204" pitchFamily="34" charset="0"/>
                <a:ea typeface="Calibri" panose="020F0502020204030204" pitchFamily="34" charset="0"/>
              </a:rPr>
              <a:t>Guarantee that storage for strings has sufficient space for character data and the null terminator. Copying data to a buffer that is not large enough to hold that data results in a buffer overflow.</a:t>
            </a:r>
          </a:p>
          <a:p>
            <a:pPr marL="228600" indent="-228600">
              <a:spcBef>
                <a:spcPts val="0"/>
              </a:spcBef>
              <a:buSzPts val="2000"/>
            </a:pPr>
            <a:r>
              <a:rPr lang="en-US" sz="1800" dirty="0">
                <a:effectLst/>
                <a:latin typeface="Century Gothic" panose="020B0502020202020204" pitchFamily="34" charset="0"/>
                <a:ea typeface="Calibri" panose="020F0502020204030204" pitchFamily="34" charset="0"/>
              </a:rPr>
              <a:t>IDS00-J</a:t>
            </a:r>
            <a:r>
              <a:rPr lang="en-US" sz="1800" dirty="0">
                <a:solidFill>
                  <a:schemeClr val="bg1"/>
                </a:solidFill>
                <a:effectLst/>
                <a:latin typeface="Century Gothic" panose="020B0502020202020204" pitchFamily="34" charset="0"/>
                <a:ea typeface="Calibri" panose="020F0502020204030204" pitchFamily="34" charset="0"/>
              </a:rPr>
              <a:t>: SQL Injection. </a:t>
            </a:r>
            <a:r>
              <a:rPr lang="en-US" sz="1800" dirty="0">
                <a:effectLst/>
                <a:latin typeface="Century Gothic" panose="020B0502020202020204" pitchFamily="34" charset="0"/>
                <a:ea typeface="Calibri" panose="020F0502020204030204" pitchFamily="34" charset="0"/>
              </a:rPr>
              <a:t>Prevent SQL injection. SQL Injection is a common exploitable vulnerability that should be designed for in which people exploit unvalidated string use. Sending string data to other systems can be problematic regarding SQL Injection</a:t>
            </a:r>
            <a:endParaRPr lang="en-US" sz="1800" dirty="0">
              <a:solidFill>
                <a:schemeClr val="bg1"/>
              </a:solidFill>
              <a:latin typeface="Century Gothic" panose="020B0502020202020204" pitchFamily="34" charset="0"/>
              <a:cs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dirty="0">
                <a:effectLst/>
                <a:latin typeface="Century Gothic" panose="020B0502020202020204" pitchFamily="34" charset="0"/>
                <a:ea typeface="Calibri" panose="020F0502020204030204" pitchFamily="34" charset="0"/>
              </a:rPr>
              <a:t>STR52-CPP: Use valid references, pointers, and iterators to reference elements of a </a:t>
            </a:r>
            <a:r>
              <a:rPr lang="en-US" sz="1800" dirty="0" err="1">
                <a:effectLst/>
                <a:latin typeface="Century Gothic" panose="020B0502020202020204" pitchFamily="34" charset="0"/>
                <a:ea typeface="Calibri" panose="020F0502020204030204" pitchFamily="34" charset="0"/>
              </a:rPr>
              <a:t>basic_string</a:t>
            </a:r>
            <a:r>
              <a:rPr lang="en-US" sz="1800" dirty="0">
                <a:effectLst/>
                <a:latin typeface="Century Gothic" panose="020B0502020202020204" pitchFamily="34" charset="0"/>
                <a:ea typeface="Calibri" panose="020F0502020204030204" pitchFamily="34" charset="0"/>
              </a:rPr>
              <a:t>. Since std::</a:t>
            </a:r>
            <a:r>
              <a:rPr lang="en-US" sz="1800" dirty="0" err="1">
                <a:effectLst/>
                <a:latin typeface="Century Gothic" panose="020B0502020202020204" pitchFamily="34" charset="0"/>
                <a:ea typeface="Calibri" panose="020F0502020204030204" pitchFamily="34" charset="0"/>
              </a:rPr>
              <a:t>basic_string</a:t>
            </a:r>
            <a:r>
              <a:rPr lang="en-US" sz="1800" dirty="0">
                <a:effectLst/>
                <a:latin typeface="Century Gothic" panose="020B0502020202020204" pitchFamily="34" charset="0"/>
                <a:ea typeface="Calibri" panose="020F0502020204030204" pitchFamily="34" charset="0"/>
              </a:rPr>
              <a:t> is a container of characters, this rule is a specific instance of </a:t>
            </a:r>
            <a:r>
              <a:rPr lang="en-US" sz="1800" u="sng" dirty="0">
                <a:solidFill>
                  <a:srgbClr val="0000FF"/>
                </a:solidFill>
                <a:effectLst/>
                <a:latin typeface="Century Gothic" panose="020B0502020202020204" pitchFamily="34" charset="0"/>
                <a:ea typeface="Calibri" panose="020F0502020204030204" pitchFamily="34" charset="0"/>
                <a:hlinkClick r:id="rId6"/>
              </a:rPr>
              <a:t>CTR51-CPP. Use valid references, pointers, and iterators to reference elements of a container</a:t>
            </a:r>
            <a:r>
              <a:rPr lang="en-US" sz="1800" dirty="0">
                <a:effectLst/>
                <a:latin typeface="Century Gothic" panose="020B0502020202020204" pitchFamily="34" charset="0"/>
                <a:ea typeface="Calibri" panose="020F0502020204030204" pitchFamily="34" charset="0"/>
              </a:rPr>
              <a:t>.</a:t>
            </a:r>
          </a:p>
          <a:p>
            <a:pPr marL="228600" lvl="0" indent="-228600" algn="l" rtl="0">
              <a:lnSpc>
                <a:spcPct val="90000"/>
              </a:lnSpc>
              <a:spcBef>
                <a:spcPts val="0"/>
              </a:spcBef>
              <a:spcAft>
                <a:spcPts val="0"/>
              </a:spcAft>
              <a:buClr>
                <a:schemeClr val="lt1"/>
              </a:buClr>
              <a:buSzPts val="2000"/>
              <a:buChar char="•"/>
            </a:pPr>
            <a:r>
              <a:rPr lang="en-US" sz="1800" dirty="0">
                <a:effectLst/>
                <a:latin typeface="Century Gothic" panose="020B0502020202020204" pitchFamily="34" charset="0"/>
                <a:ea typeface="Calibri" panose="020F0502020204030204" pitchFamily="34" charset="0"/>
              </a:rPr>
              <a:t>INT31-C : Data Type Ensure that integer conversions do not result in lost or misinterpreted data.</a:t>
            </a:r>
          </a:p>
          <a:p>
            <a:pPr marL="228600" indent="-228600">
              <a:spcBef>
                <a:spcPts val="0"/>
              </a:spcBef>
              <a:buSzPts val="2000"/>
            </a:pPr>
            <a:r>
              <a:rPr lang="en-US" sz="1800" dirty="0">
                <a:effectLst/>
                <a:latin typeface="Century Gothic" panose="020B0502020202020204" pitchFamily="34" charset="0"/>
                <a:ea typeface="Calibri" panose="020F0502020204030204" pitchFamily="34" charset="0"/>
              </a:rPr>
              <a:t>DCL30-C: Data Value. Declare objects with appropriate storage durations, object lifetimes are exploitable.</a:t>
            </a:r>
          </a:p>
          <a:p>
            <a:pPr marL="228600" lvl="0" indent="-228600" algn="l" rtl="0">
              <a:lnSpc>
                <a:spcPct val="90000"/>
              </a:lnSpc>
              <a:spcBef>
                <a:spcPts val="0"/>
              </a:spcBef>
              <a:spcAft>
                <a:spcPts val="0"/>
              </a:spcAft>
              <a:buClr>
                <a:schemeClr val="lt1"/>
              </a:buClr>
              <a:buSzPts val="2000"/>
              <a:buChar char="•"/>
            </a:pPr>
            <a:r>
              <a:rPr lang="en-US" sz="1800" dirty="0">
                <a:effectLst/>
                <a:latin typeface="Century Gothic" panose="020B0502020202020204" pitchFamily="34" charset="0"/>
                <a:ea typeface="Calibri" panose="020F0502020204030204" pitchFamily="34" charset="0"/>
              </a:rPr>
              <a:t>CTR53-CPP: Use valid iterator ranges. When iterating over elements of a container, the iterators used must iterate over a valid range.</a:t>
            </a:r>
          </a:p>
          <a:p>
            <a:pPr marL="228600" lvl="0" indent="-228600" algn="l" rtl="0">
              <a:lnSpc>
                <a:spcPct val="90000"/>
              </a:lnSpc>
              <a:spcBef>
                <a:spcPts val="0"/>
              </a:spcBef>
              <a:spcAft>
                <a:spcPts val="0"/>
              </a:spcAft>
              <a:buClr>
                <a:schemeClr val="lt1"/>
              </a:buClr>
              <a:buSzPts val="2000"/>
              <a:buChar char="•"/>
            </a:pPr>
            <a:r>
              <a:rPr lang="en-US" sz="1800" dirty="0">
                <a:effectLst/>
                <a:latin typeface="Century Gothic" panose="020B0502020202020204" pitchFamily="34" charset="0"/>
                <a:ea typeface="Calibri" panose="020F0502020204030204" pitchFamily="34" charset="0"/>
              </a:rPr>
              <a:t>ERR50-CPP: Assertions. Do not abruptly terminate the program</a:t>
            </a:r>
          </a:p>
          <a:p>
            <a:pPr marL="228600" indent="-228600">
              <a:spcBef>
                <a:spcPts val="0"/>
              </a:spcBef>
              <a:buSzPts val="2000"/>
            </a:pPr>
            <a:r>
              <a:rPr lang="en-US" sz="1800" dirty="0">
                <a:effectLst/>
                <a:latin typeface="Century Gothic" panose="020B0502020202020204" pitchFamily="34" charset="0"/>
                <a:ea typeface="Calibri" panose="020F0502020204030204" pitchFamily="34" charset="0"/>
              </a:rPr>
              <a:t>ERR51-CPP: Exceptions. Handle all exceptions. This ties into the idea that we must avoid abnormal termination.</a:t>
            </a:r>
          </a:p>
          <a:p>
            <a:pPr marL="228600" indent="-228600">
              <a:spcBef>
                <a:spcPts val="0"/>
              </a:spcBef>
              <a:buSzPts val="2000"/>
            </a:pPr>
            <a:endParaRPr lang="en-US" sz="1100" b="1"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endParaRPr lang="en-US" sz="1800" dirty="0">
              <a:latin typeface="Calibri" panose="020F0502020204030204" pitchFamily="34" charset="0"/>
              <a:cs typeface="Calibri" panose="020F0502020204030204" pitchFamily="34" charset="0"/>
            </a:endParaRPr>
          </a:p>
        </p:txBody>
      </p:sp>
      <p:pic>
        <p:nvPicPr>
          <p:cNvPr id="176" name="Google Shape;176;p6"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537584AF-797B-4A9B-997E-B8605F77B9A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1834"/>
    </mc:Choice>
    <mc:Fallback>
      <p:transition spd="slow" advTm="151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 - Protecting data that is stored on devices. This is an important aspect of any defense as all stored data must be protected.</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dirty="0"/>
              <a:t>Encryption at flight - Protecting data that is being sent. Encrypting in-flight data to secure communications across fiber-optic cables can help eliminate gaps within your data security strategy.</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Encryption in use - Like encryption in rest, however the data is in memory instead of on disk. </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75C0C03-FF6A-488E-BB9E-481CB332429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416"/>
    </mc:Choice>
    <mc:Fallback>
      <p:transition spd="slow" advTm="38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lt1"/>
              </a:buClr>
              <a:buSzPts val="2400"/>
              <a:buChar char="•"/>
            </a:pPr>
            <a:r>
              <a:rPr lang="en-US" dirty="0"/>
              <a:t>Authentication - Authentication provides a method of identifying a user, typically by having the user enter a valid username and password before access to the network is granted. Authentication is based on each user having a unique set of login credentials for gaining network access. </a:t>
            </a:r>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Authorization - Following authentication, a user must gain authorization for doing certain tasks. After logging in to a system, for instance, the user may try to issue commands. The authorization process determines whether the user has the authority to issue such commands.</a:t>
            </a:r>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Accounting - The final piece in the AAA framework is accounting, which monitors the resources a user consumes during network access. This can include the amount of system time, or the amount of data sent and received during a session.</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8FEED8B-6B3D-4060-8696-48EFC7AD328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487"/>
    </mc:Choice>
    <mc:Fallback>
      <p:transition spd="slow" advTm="55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Will exceptions being thrown terminate the program?</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Handle All Exceptions.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a:extLst>
              <a:ext uri="{FF2B5EF4-FFF2-40B4-BE49-F238E27FC236}">
                <a16:creationId xmlns:a16="http://schemas.microsoft.com/office/drawing/2014/main" id="{B6FD1782-12BF-454A-9581-FD623294DAA8}"/>
              </a:ext>
            </a:extLst>
          </p:cNvPr>
          <p:cNvPicPr>
            <a:picLocks noChangeAspect="1"/>
          </p:cNvPicPr>
          <p:nvPr/>
        </p:nvPicPr>
        <p:blipFill>
          <a:blip r:embed="rId7"/>
          <a:stretch>
            <a:fillRect/>
          </a:stretch>
        </p:blipFill>
        <p:spPr>
          <a:xfrm>
            <a:off x="611472" y="5266260"/>
            <a:ext cx="9115425" cy="952500"/>
          </a:xfrm>
          <a:prstGeom prst="rect">
            <a:avLst/>
          </a:prstGeom>
        </p:spPr>
      </p:pic>
      <p:pic>
        <p:nvPicPr>
          <p:cNvPr id="11" name="Picture 10">
            <a:extLst>
              <a:ext uri="{FF2B5EF4-FFF2-40B4-BE49-F238E27FC236}">
                <a16:creationId xmlns:a16="http://schemas.microsoft.com/office/drawing/2014/main" id="{4A070A2D-C267-425B-AE61-062F0D66A310}"/>
              </a:ext>
            </a:extLst>
          </p:cNvPr>
          <p:cNvPicPr>
            <a:picLocks noChangeAspect="1"/>
          </p:cNvPicPr>
          <p:nvPr/>
        </p:nvPicPr>
        <p:blipFill>
          <a:blip r:embed="rId8"/>
          <a:stretch>
            <a:fillRect/>
          </a:stretch>
        </p:blipFill>
        <p:spPr>
          <a:xfrm>
            <a:off x="611472" y="4343847"/>
            <a:ext cx="3600953" cy="809738"/>
          </a:xfrm>
          <a:prstGeom prst="rect">
            <a:avLst/>
          </a:prstGeom>
        </p:spPr>
      </p:pic>
      <p:pic>
        <p:nvPicPr>
          <p:cNvPr id="15" name="Picture 14">
            <a:extLst>
              <a:ext uri="{FF2B5EF4-FFF2-40B4-BE49-F238E27FC236}">
                <a16:creationId xmlns:a16="http://schemas.microsoft.com/office/drawing/2014/main" id="{4AB08BF1-D780-42FF-8EB4-67700D8D6A8A}"/>
              </a:ext>
            </a:extLst>
          </p:cNvPr>
          <p:cNvPicPr>
            <a:picLocks noChangeAspect="1"/>
          </p:cNvPicPr>
          <p:nvPr/>
        </p:nvPicPr>
        <p:blipFill>
          <a:blip r:embed="rId9"/>
          <a:stretch>
            <a:fillRect/>
          </a:stretch>
        </p:blipFill>
        <p:spPr>
          <a:xfrm>
            <a:off x="611472" y="3113042"/>
            <a:ext cx="2495898" cy="1162212"/>
          </a:xfrm>
          <a:prstGeom prst="rect">
            <a:avLst/>
          </a:prstGeom>
        </p:spPr>
      </p:pic>
      <p:pic>
        <p:nvPicPr>
          <p:cNvPr id="2" name="Audio 1">
            <a:hlinkClick r:id="" action="ppaction://media"/>
            <a:extLst>
              <a:ext uri="{FF2B5EF4-FFF2-40B4-BE49-F238E27FC236}">
                <a16:creationId xmlns:a16="http://schemas.microsoft.com/office/drawing/2014/main" id="{8A1A97F1-4443-4E7A-A242-940330E7FE08}"/>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341"/>
    </mc:Choice>
    <mc:Fallback>
      <p:transition spd="slow" advTm="36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Detecting and handling memory allocation errors.</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Death Test combines us testing</a:t>
            </a:r>
          </a:p>
          <a:p>
            <a:pPr marL="342900"/>
            <a:r>
              <a:rPr lang="en-US" dirty="0"/>
              <a:t>Memory  allocation errors</a:t>
            </a:r>
          </a:p>
          <a:p>
            <a:pPr marL="342900"/>
            <a:r>
              <a:rPr lang="en-US" dirty="0"/>
              <a:t>ASSERT_DEATH tests for abnormal program termination in our memory allocation function.</a:t>
            </a:r>
          </a:p>
          <a:p>
            <a:pPr marL="342900"/>
            <a:r>
              <a:rPr lang="en-US" dirty="0"/>
              <a:t>Negative Test</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B587C1D-C67C-4498-AD2B-781E185EFDA3}"/>
              </a:ext>
            </a:extLst>
          </p:cNvPr>
          <p:cNvPicPr>
            <a:picLocks noChangeAspect="1"/>
          </p:cNvPicPr>
          <p:nvPr/>
        </p:nvPicPr>
        <p:blipFill>
          <a:blip r:embed="rId7"/>
          <a:stretch>
            <a:fillRect/>
          </a:stretch>
        </p:blipFill>
        <p:spPr>
          <a:xfrm>
            <a:off x="685800" y="5880380"/>
            <a:ext cx="9029700" cy="523875"/>
          </a:xfrm>
          <a:prstGeom prst="rect">
            <a:avLst/>
          </a:prstGeom>
        </p:spPr>
      </p:pic>
      <p:pic>
        <p:nvPicPr>
          <p:cNvPr id="8" name="Picture 7">
            <a:extLst>
              <a:ext uri="{FF2B5EF4-FFF2-40B4-BE49-F238E27FC236}">
                <a16:creationId xmlns:a16="http://schemas.microsoft.com/office/drawing/2014/main" id="{196C188A-B531-4E0D-A9C1-8E141F9B25B2}"/>
              </a:ext>
            </a:extLst>
          </p:cNvPr>
          <p:cNvPicPr>
            <a:picLocks noChangeAspect="1"/>
          </p:cNvPicPr>
          <p:nvPr/>
        </p:nvPicPr>
        <p:blipFill>
          <a:blip r:embed="rId8"/>
          <a:stretch>
            <a:fillRect/>
          </a:stretch>
        </p:blipFill>
        <p:spPr>
          <a:xfrm>
            <a:off x="4441371" y="3516635"/>
            <a:ext cx="5274129" cy="1162262"/>
          </a:xfrm>
          <a:prstGeom prst="rect">
            <a:avLst/>
          </a:prstGeom>
        </p:spPr>
      </p:pic>
      <p:pic>
        <p:nvPicPr>
          <p:cNvPr id="10" name="Picture 9">
            <a:extLst>
              <a:ext uri="{FF2B5EF4-FFF2-40B4-BE49-F238E27FC236}">
                <a16:creationId xmlns:a16="http://schemas.microsoft.com/office/drawing/2014/main" id="{C8A56DD4-9898-47BB-A26F-A55262D217D7}"/>
              </a:ext>
            </a:extLst>
          </p:cNvPr>
          <p:cNvPicPr>
            <a:picLocks noChangeAspect="1"/>
          </p:cNvPicPr>
          <p:nvPr/>
        </p:nvPicPr>
        <p:blipFill>
          <a:blip r:embed="rId9"/>
          <a:stretch>
            <a:fillRect/>
          </a:stretch>
        </p:blipFill>
        <p:spPr>
          <a:xfrm>
            <a:off x="685801" y="4747490"/>
            <a:ext cx="9029700" cy="1162212"/>
          </a:xfrm>
          <a:prstGeom prst="rect">
            <a:avLst/>
          </a:prstGeom>
        </p:spPr>
      </p:pic>
      <p:pic>
        <p:nvPicPr>
          <p:cNvPr id="2" name="Audio 1">
            <a:hlinkClick r:id="" action="ppaction://media"/>
            <a:extLst>
              <a:ext uri="{FF2B5EF4-FFF2-40B4-BE49-F238E27FC236}">
                <a16:creationId xmlns:a16="http://schemas.microsoft.com/office/drawing/2014/main" id="{84CF975E-A56C-459F-BE50-7A09FD3A7DF4}"/>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7201359"/>
      </p:ext>
    </p:extLst>
  </p:cSld>
  <p:clrMapOvr>
    <a:masterClrMapping/>
  </p:clrMapOvr>
  <mc:AlternateContent xmlns:mc="http://schemas.openxmlformats.org/markup-compatibility/2006">
    <mc:Choice xmlns:p14="http://schemas.microsoft.com/office/powerpoint/2010/main" Requires="p14">
      <p:transition spd="slow" p14:dur="2000" advTm="47890"/>
    </mc:Choice>
    <mc:Fallback>
      <p:transition spd="slow" advTm="47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microsoft.com/office/2006/documentManagement/types"/>
    <ds:schemaRef ds:uri="http://schemas.openxmlformats.org/package/2006/metadata/core-properties"/>
    <ds:schemaRef ds:uri="http://purl.org/dc/terms/"/>
    <ds:schemaRef ds:uri="http://www.w3.org/XML/1998/namespace"/>
    <ds:schemaRef ds:uri="http://schemas.microsoft.com/office/2006/metadata/properties"/>
    <ds:schemaRef ds:uri="http://schemas.microsoft.com/office/infopath/2007/PartnerControl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1156</TotalTime>
  <Words>3036</Words>
  <Application>Microsoft Office PowerPoint</Application>
  <PresentationFormat>Widescreen</PresentationFormat>
  <Paragraphs>308</Paragraphs>
  <Slides>17</Slides>
  <Notes>17</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Will exceptions being thrown terminate the program?</vt:lpstr>
      <vt:lpstr>Detecting and handling memory allocation errors.</vt:lpstr>
      <vt:lpstr>Are out of range errors being handled?</vt:lpstr>
      <vt:lpstr>Are our collections being initialized correctly?</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Dijon Jeffery</cp:lastModifiedBy>
  <cp:revision>9</cp:revision>
  <dcterms:created xsi:type="dcterms:W3CDTF">2020-08-19T17:59:24Z</dcterms:created>
  <dcterms:modified xsi:type="dcterms:W3CDTF">2021-12-13T00:14:15Z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